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26"/>
  </p:notesMasterIdLst>
  <p:sldIdLst>
    <p:sldId id="256" r:id="rId2"/>
    <p:sldId id="295" r:id="rId3"/>
    <p:sldId id="301" r:id="rId4"/>
    <p:sldId id="308" r:id="rId5"/>
    <p:sldId id="313" r:id="rId6"/>
    <p:sldId id="314" r:id="rId7"/>
    <p:sldId id="309" r:id="rId8"/>
    <p:sldId id="315" r:id="rId9"/>
    <p:sldId id="310" r:id="rId10"/>
    <p:sldId id="316" r:id="rId11"/>
    <p:sldId id="311" r:id="rId12"/>
    <p:sldId id="312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29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9"/>
    <a:srgbClr val="EC2C06"/>
    <a:srgbClr val="FF7F00"/>
    <a:srgbClr val="6FB9D7"/>
    <a:srgbClr val="808080"/>
    <a:srgbClr val="969696"/>
    <a:srgbClr val="000000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61" d="100"/>
          <a:sy n="61" d="100"/>
        </p:scale>
        <p:origin x="-140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i="0" u="none" strike="noStrike" baseline="0"/>
              <a:t>Поступление страховых премий</a:t>
            </a:r>
            <a:endParaRPr lang="ru-RU" sz="1600"/>
          </a:p>
        </c:rich>
      </c:tx>
      <c:layout/>
    </c:title>
    <c:plotArea>
      <c:layout/>
      <c:pieChart>
        <c:varyColors val="1"/>
        <c:ser>
          <c:idx val="1"/>
          <c:order val="1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Лист1!$A$1:$A$3</c:f>
              <c:strCache>
                <c:ptCount val="3"/>
                <c:pt idx="0">
                  <c:v>Обязательное страхование        </c:v>
                </c:pt>
                <c:pt idx="1">
                  <c:v>Добровольное личное страхование </c:v>
                </c:pt>
                <c:pt idx="2">
                  <c:v>Добровольное имущественное страхование</c:v>
                </c:pt>
              </c:strCache>
            </c:strRef>
          </c:cat>
          <c:val>
            <c:numRef>
              <c:f>Лист1!$B$1:$B$3</c:f>
              <c:numCache>
                <c:formatCode>0.00%</c:formatCode>
                <c:ptCount val="3"/>
                <c:pt idx="0">
                  <c:v>0.2090000000000001</c:v>
                </c:pt>
                <c:pt idx="1">
                  <c:v>0.37000000000000022</c:v>
                </c:pt>
                <c:pt idx="2">
                  <c:v>0.42100000000000026</c:v>
                </c:pt>
              </c:numCache>
            </c:numRef>
          </c:val>
        </c:ser>
        <c:ser>
          <c:idx val="0"/>
          <c:order val="0"/>
          <c:dLbls>
            <c:showPercent val="1"/>
            <c:showLeaderLines val="1"/>
          </c:dLbls>
          <c:cat>
            <c:strRef>
              <c:f>Лист1!$A$1:$A$4</c:f>
              <c:strCache>
                <c:ptCount val="4"/>
                <c:pt idx="0">
                  <c:v>Обязательное страхование        </c:v>
                </c:pt>
                <c:pt idx="1">
                  <c:v>Добровольное личное страхование </c:v>
                </c:pt>
                <c:pt idx="2">
                  <c:v>Добровольное имущественное страхование</c:v>
                </c:pt>
                <c:pt idx="3">
                  <c:v>Всего</c:v>
                </c:pt>
              </c:strCache>
            </c:strRef>
          </c:cat>
          <c:val>
            <c:numRef>
              <c:f>Лист1!$B$1:$B$4</c:f>
              <c:numCache>
                <c:formatCode>0.00%</c:formatCode>
                <c:ptCount val="4"/>
                <c:pt idx="0">
                  <c:v>0.2090000000000001</c:v>
                </c:pt>
                <c:pt idx="1">
                  <c:v>0.37000000000000022</c:v>
                </c:pt>
                <c:pt idx="2">
                  <c:v>0.42100000000000026</c:v>
                </c:pt>
                <c:pt idx="3" formatCode="0%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70F77F-59EA-45CB-A1A5-45F59C41AB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/>
            <a:ahLst/>
            <a:cxnLst>
              <a:cxn ang="0">
                <a:pos x="0" y="1678"/>
              </a:cxn>
              <a:cxn ang="0">
                <a:pos x="0" y="1134"/>
              </a:cxn>
              <a:cxn ang="0">
                <a:pos x="1406" y="0"/>
              </a:cxn>
              <a:cxn ang="0">
                <a:pos x="1406" y="91"/>
              </a:cxn>
              <a:cxn ang="0">
                <a:pos x="0" y="1678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103" name="Picture 7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</p:spPr>
      </p:pic>
      <p:sp>
        <p:nvSpPr>
          <p:cNvPr id="4104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0" y="2"/>
              </a:cxn>
              <a:cxn ang="0">
                <a:pos x="1124" y="1373"/>
              </a:cxn>
              <a:cxn ang="0">
                <a:pos x="1124" y="2036"/>
              </a:cxn>
              <a:cxn ang="0">
                <a:pos x="889" y="4343"/>
              </a:cxn>
              <a:cxn ang="0">
                <a:pos x="526" y="4343"/>
              </a:cxn>
              <a:cxn ang="0">
                <a:pos x="1079" y="2031"/>
              </a:cxn>
              <a:cxn ang="0">
                <a:pos x="1079" y="1383"/>
              </a:cxn>
              <a:cxn ang="0">
                <a:pos x="0" y="0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5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1507" y="1379"/>
              </a:cxn>
              <a:cxn ang="0">
                <a:pos x="1507" y="2036"/>
              </a:cxn>
              <a:cxn ang="0">
                <a:pos x="727" y="4334"/>
              </a:cxn>
              <a:cxn ang="0">
                <a:pos x="2" y="4334"/>
              </a:cxn>
              <a:cxn ang="0">
                <a:pos x="2" y="4162"/>
              </a:cxn>
              <a:cxn ang="0">
                <a:pos x="1441" y="1936"/>
              </a:cxn>
              <a:cxn ang="0">
                <a:pos x="1441" y="1447"/>
              </a:cxn>
              <a:cxn ang="0">
                <a:pos x="8" y="434"/>
              </a:cxn>
              <a:cxn ang="0">
                <a:pos x="0" y="6"/>
              </a:cxn>
              <a:cxn ang="0">
                <a:pos x="181" y="0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6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/>
            <a:ahLst/>
            <a:cxnLst>
              <a:cxn ang="0">
                <a:pos x="1904" y="0"/>
              </a:cxn>
              <a:cxn ang="0">
                <a:pos x="1178" y="0"/>
              </a:cxn>
              <a:cxn ang="0">
                <a:pos x="0" y="1342"/>
              </a:cxn>
              <a:cxn ang="0">
                <a:pos x="0" y="1950"/>
              </a:cxn>
              <a:cxn ang="0">
                <a:pos x="498" y="4354"/>
              </a:cxn>
              <a:cxn ang="0">
                <a:pos x="1088" y="4354"/>
              </a:cxn>
              <a:cxn ang="0">
                <a:pos x="44" y="1985"/>
              </a:cxn>
              <a:cxn ang="0">
                <a:pos x="44" y="1361"/>
              </a:cxn>
              <a:cxn ang="0">
                <a:pos x="1904" y="0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7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/>
            <a:ahLst/>
            <a:cxnLst>
              <a:cxn ang="0">
                <a:pos x="1708" y="1"/>
              </a:cxn>
              <a:cxn ang="0">
                <a:pos x="1379" y="0"/>
              </a:cxn>
              <a:cxn ang="0">
                <a:pos x="0" y="1189"/>
              </a:cxn>
              <a:cxn ang="0">
                <a:pos x="1708" y="1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9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/>
            <a:ahLst/>
            <a:cxnLst>
              <a:cxn ang="0">
                <a:pos x="3665" y="0"/>
              </a:cxn>
              <a:cxn ang="0">
                <a:pos x="2122" y="0"/>
              </a:cxn>
              <a:cxn ang="0">
                <a:pos x="0" y="1339"/>
              </a:cxn>
              <a:cxn ang="0">
                <a:pos x="0" y="1950"/>
              </a:cxn>
              <a:cxn ang="0">
                <a:pos x="1215" y="4354"/>
              </a:cxn>
              <a:cxn ang="0">
                <a:pos x="1941" y="4354"/>
              </a:cxn>
              <a:cxn ang="0">
                <a:pos x="72" y="1877"/>
              </a:cxn>
              <a:cxn ang="0">
                <a:pos x="72" y="1361"/>
              </a:cxn>
              <a:cxn ang="0">
                <a:pos x="3846" y="0"/>
              </a:cxn>
              <a:cxn ang="0">
                <a:pos x="2122" y="0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0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15" y="1197"/>
              </a:cxn>
              <a:cxn ang="0">
                <a:pos x="1415" y="1862"/>
              </a:cxn>
              <a:cxn ang="0">
                <a:pos x="0" y="3770"/>
              </a:cxn>
              <a:cxn ang="0">
                <a:pos x="0" y="3272"/>
              </a:cxn>
              <a:cxn ang="0">
                <a:pos x="1376" y="1801"/>
              </a:cxn>
              <a:cxn ang="0">
                <a:pos x="1376" y="1272"/>
              </a:cxn>
              <a:cxn ang="0">
                <a:pos x="6" y="962"/>
              </a:cxn>
              <a:cxn ang="0">
                <a:pos x="0" y="0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1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/>
            <a:ahLst/>
            <a:cxnLst>
              <a:cxn ang="0">
                <a:pos x="4115" y="0"/>
              </a:cxn>
              <a:cxn ang="0">
                <a:pos x="4120" y="500"/>
              </a:cxn>
              <a:cxn ang="0">
                <a:pos x="61" y="1059"/>
              </a:cxn>
              <a:cxn ang="0">
                <a:pos x="61" y="1466"/>
              </a:cxn>
              <a:cxn ang="0">
                <a:pos x="2419" y="3915"/>
              </a:cxn>
              <a:cxn ang="0">
                <a:pos x="1830" y="3915"/>
              </a:cxn>
              <a:cxn ang="0">
                <a:pos x="0" y="1449"/>
              </a:cxn>
              <a:cxn ang="0">
                <a:pos x="0" y="967"/>
              </a:cxn>
              <a:cxn ang="0">
                <a:pos x="4115" y="0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2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/>
            <a:ahLst/>
            <a:cxnLst>
              <a:cxn ang="0">
                <a:pos x="4131" y="0"/>
              </a:cxn>
              <a:cxn ang="0">
                <a:pos x="4126" y="494"/>
              </a:cxn>
              <a:cxn ang="0">
                <a:pos x="55" y="1404"/>
              </a:cxn>
              <a:cxn ang="0">
                <a:pos x="55" y="1853"/>
              </a:cxn>
              <a:cxn ang="0">
                <a:pos x="3156" y="4348"/>
              </a:cxn>
              <a:cxn ang="0">
                <a:pos x="2067" y="4348"/>
              </a:cxn>
              <a:cxn ang="0">
                <a:pos x="0" y="1882"/>
              </a:cxn>
              <a:cxn ang="0">
                <a:pos x="0" y="1355"/>
              </a:cxn>
              <a:cxn ang="0">
                <a:pos x="3615" y="0"/>
              </a:cxn>
              <a:cxn ang="0">
                <a:pos x="4131" y="0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3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/>
            <a:ahLst/>
            <a:cxnLst>
              <a:cxn ang="0">
                <a:pos x="0" y="1315"/>
              </a:cxn>
              <a:cxn ang="0">
                <a:pos x="2858" y="0"/>
              </a:cxn>
              <a:cxn ang="0">
                <a:pos x="3629" y="0"/>
              </a:cxn>
              <a:cxn ang="0">
                <a:pos x="0" y="1315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4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32" y="2495"/>
              </a:cxn>
              <a:cxn ang="0">
                <a:pos x="1814" y="2495"/>
              </a:cxn>
              <a:cxn ang="0">
                <a:pos x="0" y="0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5001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0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/>
            <a:ahLst/>
            <a:cxnLst>
              <a:cxn ang="0">
                <a:pos x="1425" y="1206"/>
              </a:cxn>
              <a:cxn ang="0">
                <a:pos x="0" y="0"/>
              </a:cxn>
              <a:cxn ang="0">
                <a:pos x="0" y="186"/>
              </a:cxn>
              <a:cxn ang="0">
                <a:pos x="1425" y="1206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1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/>
            <a:ahLst/>
            <a:cxnLst>
              <a:cxn ang="0">
                <a:pos x="0" y="2248"/>
              </a:cxn>
              <a:cxn ang="0">
                <a:pos x="1466" y="0"/>
              </a:cxn>
              <a:cxn ang="0">
                <a:pos x="194" y="2370"/>
              </a:cxn>
              <a:cxn ang="0">
                <a:pos x="4" y="2364"/>
              </a:cxn>
              <a:cxn ang="0">
                <a:pos x="0" y="2248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2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643"/>
              </a:cxn>
              <a:cxn ang="0">
                <a:pos x="1410" y="564"/>
              </a:cxn>
              <a:cxn ang="0">
                <a:pos x="1410" y="1049"/>
              </a:cxn>
              <a:cxn ang="0">
                <a:pos x="0" y="2852"/>
              </a:cxn>
              <a:cxn ang="0">
                <a:pos x="0" y="3317"/>
              </a:cxn>
              <a:cxn ang="0">
                <a:pos x="1460" y="1062"/>
              </a:cxn>
              <a:cxn ang="0">
                <a:pos x="1460" y="505"/>
              </a:cxn>
              <a:cxn ang="0">
                <a:pos x="6" y="0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4131" name="Picture 35" descr="11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</p:spPr>
        </p:pic>
        <p:sp>
          <p:nvSpPr>
            <p:cNvPr id="4123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115" name="Picture 19" descr="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4141788" y="4041775"/>
            <a:ext cx="415925" cy="415925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3787775"/>
            <a:ext cx="77724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150" y="3505200"/>
            <a:ext cx="4129088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gray">
          <a:xfrm>
            <a:off x="7561263" y="5476875"/>
            <a:ext cx="119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FF7F00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gray">
          <a:xfrm>
            <a:off x="6618288" y="5781675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600">
                <a:latin typeface="Times New Roman" pitchFamily="18" charset="0"/>
              </a:rPr>
              <a:t>www.themegallery.com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27D22A-DFB0-4169-A714-8A2869E40D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34E9B-743F-455A-A23F-E043353EE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27A7F-28CC-4520-9369-FAC558A328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8332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5464D8A7-5E7A-45B5-87E5-C88EF4D8E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3E6F1-76CD-4FA3-A6D6-8EC00976D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174C7-C078-4907-87C3-29FFD7CA6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9FF6-89FC-4631-BBC0-CF56B28DD2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5B0E2-52E7-4430-A9F6-5ECAC11DC6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8FF82-6D4C-4B63-85F6-C2B044814C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7A0A5-3DFD-4CA9-BB82-8F672E3BDD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30CB0-830D-4840-8E7F-35E8BB3D9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60985-70DB-4E7E-8801-31BDA1532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528" y="444"/>
              </a:cxn>
              <a:cxn ang="0">
                <a:pos x="696" y="960"/>
              </a:cxn>
              <a:cxn ang="0">
                <a:pos x="426" y="4314"/>
              </a:cxn>
              <a:cxn ang="0">
                <a:pos x="108" y="4314"/>
              </a:cxn>
              <a:cxn ang="0">
                <a:pos x="648" y="960"/>
              </a:cxn>
              <a:cxn ang="0">
                <a:pos x="456" y="432"/>
              </a:cxn>
              <a:cxn ang="0">
                <a:pos x="0" y="0"/>
              </a:cxn>
              <a:cxn ang="0">
                <a:pos x="312" y="0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4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36" y="0"/>
              </a:cxn>
              <a:cxn ang="0">
                <a:pos x="4590" y="450"/>
              </a:cxn>
              <a:cxn ang="0">
                <a:pos x="4752" y="972"/>
              </a:cxn>
              <a:cxn ang="0">
                <a:pos x="3600" y="4320"/>
              </a:cxn>
              <a:cxn ang="0">
                <a:pos x="3312" y="4320"/>
              </a:cxn>
              <a:cxn ang="0">
                <a:pos x="4712" y="994"/>
              </a:cxn>
              <a:cxn ang="0">
                <a:pos x="4518" y="524"/>
              </a:cxn>
              <a:cxn ang="0">
                <a:pos x="0" y="0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5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/>
            <a:ahLst/>
            <a:cxnLst>
              <a:cxn ang="0">
                <a:pos x="384" y="3276"/>
              </a:cxn>
              <a:cxn ang="0">
                <a:pos x="1884" y="0"/>
              </a:cxn>
              <a:cxn ang="0">
                <a:pos x="0" y="3276"/>
              </a:cxn>
              <a:cxn ang="0">
                <a:pos x="384" y="3276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6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82" y="475"/>
              </a:cxn>
              <a:cxn ang="0">
                <a:pos x="3210" y="936"/>
              </a:cxn>
              <a:cxn ang="0">
                <a:pos x="1728" y="4320"/>
              </a:cxn>
              <a:cxn ang="0">
                <a:pos x="1872" y="4320"/>
              </a:cxn>
              <a:cxn ang="0">
                <a:pos x="3258" y="912"/>
              </a:cxn>
              <a:cxn ang="0">
                <a:pos x="3120" y="432"/>
              </a:cxn>
              <a:cxn ang="0">
                <a:pos x="1296" y="0"/>
              </a:cxn>
              <a:cxn ang="0">
                <a:pos x="0" y="0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8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354" y="690"/>
              </a:cxn>
              <a:cxn ang="0">
                <a:pos x="480" y="720"/>
              </a:cxn>
              <a:cxn ang="0">
                <a:pos x="480" y="576"/>
              </a:cxn>
              <a:cxn ang="0">
                <a:pos x="48" y="96"/>
              </a:cxn>
              <a:cxn ang="0">
                <a:pos x="89" y="0"/>
              </a:cxn>
              <a:cxn ang="0">
                <a:pos x="48" y="0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9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/>
            <a:ahLst/>
            <a:cxnLst>
              <a:cxn ang="0">
                <a:pos x="336" y="336"/>
              </a:cxn>
              <a:cxn ang="0">
                <a:pos x="0" y="0"/>
              </a:cxn>
              <a:cxn ang="0">
                <a:pos x="336" y="240"/>
              </a:cxn>
              <a:cxn ang="0">
                <a:pos x="336" y="336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73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1037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6" y="0"/>
                </a:cxn>
                <a:cxn ang="0">
                  <a:pos x="1854" y="402"/>
                </a:cxn>
                <a:cxn ang="0">
                  <a:pos x="2058" y="972"/>
                </a:cxn>
                <a:cxn ang="0">
                  <a:pos x="1296" y="4320"/>
                </a:cxn>
                <a:cxn ang="0">
                  <a:pos x="720" y="4320"/>
                </a:cxn>
                <a:cxn ang="0">
                  <a:pos x="1920" y="912"/>
                </a:cxn>
                <a:cxn ang="0">
                  <a:pos x="1776" y="432"/>
                </a:cxn>
                <a:cxn ang="0">
                  <a:pos x="0" y="0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/>
              <a:ahLst/>
              <a:cxnLst>
                <a:cxn ang="0">
                  <a:pos x="0" y="3264"/>
                </a:cxn>
                <a:cxn ang="0">
                  <a:pos x="1152" y="0"/>
                </a:cxn>
                <a:cxn ang="0">
                  <a:pos x="96" y="3264"/>
                </a:cxn>
                <a:cxn ang="0">
                  <a:pos x="0" y="3264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 descr="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D6058E-5C90-4007-AC8B-278D448B1F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380009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11960" y="4077072"/>
            <a:ext cx="4388024" cy="885825"/>
          </a:xfrm>
        </p:spPr>
        <p:txBody>
          <a:bodyPr/>
          <a:lstStyle/>
          <a:p>
            <a:r>
              <a:rPr lang="ru-RU" sz="3600" dirty="0" smtClean="0"/>
              <a:t>Классификация  страхования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44208" y="5517232"/>
            <a:ext cx="2232248" cy="5760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ChangeArrowheads="1"/>
          </p:cNvSpPr>
          <p:nvPr/>
        </p:nvSpPr>
        <p:spPr bwMode="auto">
          <a:xfrm>
            <a:off x="827584" y="836712"/>
            <a:ext cx="7992888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страхованию ответственности </a:t>
            </a:r>
            <a:r>
              <a:rPr kumimoji="0" lang="ru-RU" sz="21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подотраслями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выступают: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 -  страхование задолженности </a:t>
            </a:r>
            <a:endParaRPr lang="ru-RU" sz="2100" b="1" dirty="0" smtClean="0">
              <a:solidFill>
                <a:schemeClr val="accent5">
                  <a:lumMod val="75000"/>
                </a:schemeClr>
              </a:solidFill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 -  страхование на случай возмещения вреда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(которое также называют страхованием гражданской ответственности).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страхованию ответственности осуществляются следующие </a:t>
            </a:r>
            <a:r>
              <a:rPr kumimoji="0" lang="ru-RU" sz="21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виды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страхования: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непогашения кредита или другой задолженности;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гражданской ответственности владельцев источников повышенной опасности (например, транспортных средств);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гражданской ответственности на случай нанесения вреда в процессе хозяйственной деятельности и другие.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10" name="Picture 10" descr="http://psychomedia.org/sites/default/files/styles/x300/public/field/image/R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22611">
            <a:off x="6101519" y="3773313"/>
            <a:ext cx="2808312" cy="2855117"/>
          </a:xfrm>
          <a:prstGeom prst="rect">
            <a:avLst/>
          </a:prstGeom>
          <a:noFill/>
        </p:spPr>
      </p:pic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683568" y="620688"/>
            <a:ext cx="5904656" cy="4392488"/>
          </a:xfrm>
          <a:prstGeom prst="roundRect">
            <a:avLst>
              <a:gd name="adj" fmla="val 2201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gray">
          <a:xfrm>
            <a:off x="323528" y="4797152"/>
            <a:ext cx="1440160" cy="10081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F8F8F8"/>
                </a:solidFill>
              </a:rPr>
              <a:t>4.</a:t>
            </a:r>
            <a:endParaRPr lang="en-US" sz="2800" b="1" dirty="0">
              <a:solidFill>
                <a:srgbClr val="F8F8F8"/>
              </a:solidFill>
            </a:endParaRPr>
          </a:p>
        </p:txBody>
      </p:sp>
      <p:pic>
        <p:nvPicPr>
          <p:cNvPr id="6" name="Picture 2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1689100" cy="244475"/>
          </a:xfrm>
          <a:prstGeom prst="rect">
            <a:avLst/>
          </a:prstGeom>
          <a:noFill/>
        </p:spPr>
      </p:pic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899592" y="692696"/>
            <a:ext cx="5472608" cy="409342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В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страховании экономических (предпринимательских) рисков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выделяются две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: страхование рисков прямых и косвенных потерь. К прямым потерям могут быть отнесены потери от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недополучения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прибыли, убытков от простоев оборудования вследствие недопоставок сырья, материалов и комплектующих изделий, забастовок и других причин. Косвенные – страхование упущенной выгоды, 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банкротсва</a:t>
            </a:r>
            <a:r>
              <a:rPr kumimoji="0" lang="ru-RU" sz="2000" b="0" i="0" strike="noStrike" cap="none" normalizeH="0" dirty="0" smtClean="0">
                <a:ln>
                  <a:noFill/>
                </a:ln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предприятия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 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28004" name="AutoShape 4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8006" name="AutoShape 6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8008" name="AutoShape 8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ltGray">
          <a:xfrm>
            <a:off x="2123728" y="764704"/>
            <a:ext cx="6048672" cy="4248472"/>
          </a:xfrm>
          <a:prstGeom prst="roundRect">
            <a:avLst>
              <a:gd name="adj" fmla="val 1644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" name="Group 87"/>
          <p:cNvGrpSpPr>
            <a:grpSpLocks/>
          </p:cNvGrpSpPr>
          <p:nvPr/>
        </p:nvGrpSpPr>
        <p:grpSpPr bwMode="auto">
          <a:xfrm>
            <a:off x="251520" y="4653136"/>
            <a:ext cx="5292080" cy="1988840"/>
            <a:chOff x="2096" y="2591"/>
            <a:chExt cx="4192" cy="4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Front"/>
            <a:lightRig rig="glow" dir="t">
              <a:rot lat="0" lon="0" rev="14100000"/>
            </a:lightRig>
          </a:scene3d>
        </p:grpSpPr>
        <p:sp>
          <p:nvSpPr>
            <p:cNvPr id="9" name="AutoShape 67"/>
            <p:cNvSpPr>
              <a:spLocks noChangeArrowheads="1"/>
            </p:cNvSpPr>
            <p:nvPr/>
          </p:nvSpPr>
          <p:spPr bwMode="gray">
            <a:xfrm>
              <a:off x="2096" y="2591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2700" algn="ctr">
              <a:noFill/>
              <a:round/>
              <a:headEnd/>
              <a:tailEnd/>
            </a:ln>
            <a:effectLst/>
            <a:sp3d prstMaterial="softEdge">
              <a:bevelT w="127000" prst="riblet"/>
            </a:sp3d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Text Box 69"/>
            <p:cNvSpPr txBox="1">
              <a:spLocks noChangeArrowheads="1"/>
            </p:cNvSpPr>
            <p:nvPr/>
          </p:nvSpPr>
          <p:spPr bwMode="gray">
            <a:xfrm>
              <a:off x="2316" y="2644"/>
              <a:ext cx="3310" cy="3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sp3d prstMaterial="softEdge">
              <a:bevelT w="127000" prst="riblet"/>
            </a:sp3d>
          </p:spPr>
          <p:txBody>
            <a:bodyPr lIns="68415" tIns="34208" rIns="68415" bIns="34208">
              <a:spAutoFit/>
            </a:bodyPr>
            <a:lstStyle/>
            <a:p>
              <a:pPr algn="ctr" defTabSz="684213" eaLnBrk="0" hangingPunct="0"/>
              <a:endParaRPr lang="en-US" sz="1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AutoShape 8"/>
          <p:cNvSpPr>
            <a:spLocks noChangeArrowheads="1"/>
          </p:cNvSpPr>
          <p:nvPr/>
        </p:nvSpPr>
        <p:spPr bwMode="ltGray">
          <a:xfrm>
            <a:off x="1259632" y="548680"/>
            <a:ext cx="1368152" cy="936104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5.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2627784" y="980728"/>
            <a:ext cx="550810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Социальное страхование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система отношений, с помощью которой формируются и расходуются фонды денежных средств для материального обеспечения лиц, не обладающих физической трудоспособностью или располагающих таковой, но не имеющих возможности реализовать ее по различным причинам.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869160"/>
            <a:ext cx="4572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900" dirty="0" smtClean="0"/>
              <a:t>- страхование </a:t>
            </a:r>
            <a:r>
              <a:rPr lang="ru-RU" sz="1900" dirty="0" smtClean="0"/>
              <a:t>пенсий по возрасту, инвалидности, </a:t>
            </a:r>
            <a:r>
              <a:rPr lang="ru-RU" sz="1900" dirty="0" smtClean="0"/>
              <a:t>по </a:t>
            </a:r>
            <a:r>
              <a:rPr lang="ru-RU" sz="1900" dirty="0" smtClean="0"/>
              <a:t>случаю потери кормильца, страхование конкретных пособий среди различных социальных </a:t>
            </a:r>
            <a:r>
              <a:rPr lang="ru-RU" sz="1900" dirty="0" smtClean="0"/>
              <a:t>слове населения</a:t>
            </a:r>
            <a:r>
              <a:rPr lang="ru-RU" sz="1900" dirty="0" smtClean="0"/>
              <a:t>.</a:t>
            </a:r>
            <a:endParaRPr lang="ru-RU" sz="19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1"/>
          <p:cNvSpPr>
            <a:spLocks noChangeArrowheads="1"/>
          </p:cNvSpPr>
          <p:nvPr/>
        </p:nvSpPr>
        <p:spPr bwMode="auto">
          <a:xfrm>
            <a:off x="1187624" y="652047"/>
            <a:ext cx="604867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Классификация по форме осуществления страхования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3059832" y="1340768"/>
            <a:ext cx="2998788" cy="1601788"/>
            <a:chOff x="1997" y="1314"/>
            <a:chExt cx="1889" cy="1009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3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1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611560" y="2996952"/>
            <a:ext cx="3096344" cy="172819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27451"/>
                  <a:invGamma/>
                </a:srgbClr>
              </a:gs>
            </a:gsLst>
            <a:lin ang="5400000" scaled="1"/>
          </a:gradFill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dirty="0">
              <a:latin typeface="Verdana" pitchFamily="34" charset="0"/>
            </a:endParaRPr>
          </a:p>
        </p:txBody>
      </p:sp>
      <p:sp>
        <p:nvSpPr>
          <p:cNvPr id="16" name="AutoShape 3"/>
          <p:cNvSpPr>
            <a:spLocks noChangeArrowheads="1"/>
          </p:cNvSpPr>
          <p:nvPr/>
        </p:nvSpPr>
        <p:spPr bwMode="auto">
          <a:xfrm>
            <a:off x="5652120" y="2996952"/>
            <a:ext cx="2880320" cy="165618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27451"/>
                  <a:invGamma/>
                </a:srgbClr>
              </a:gs>
            </a:gsLst>
            <a:lin ang="5400000" scaled="1"/>
          </a:gradFill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dirty="0">
              <a:latin typeface="Verdan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07904" y="1628800"/>
            <a:ext cx="280831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lang="ru-RU" sz="19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форме осуществления </a:t>
            </a:r>
            <a:endParaRPr lang="ru-RU" sz="1900" dirty="0"/>
          </a:p>
        </p:txBody>
      </p:sp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899592" y="3212976"/>
            <a:ext cx="28083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Обязательное страхование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осуществляется в силу закона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.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3568" y="4869160"/>
            <a:ext cx="3816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ea typeface="Times New Roman" pitchFamily="18" charset="0"/>
                <a:cs typeface="Tahoma" pitchFamily="34" charset="0"/>
              </a:rPr>
              <a:t>Обязательную форму страхования устанавливает государство, когда страховая защита того или иного объекта связана с интересами общества.</a:t>
            </a:r>
            <a:endParaRPr lang="ru-RU" dirty="0"/>
          </a:p>
        </p:txBody>
      </p:sp>
      <p:sp>
        <p:nvSpPr>
          <p:cNvPr id="20" name="Freeform 8"/>
          <p:cNvSpPr>
            <a:spLocks/>
          </p:cNvSpPr>
          <p:nvPr/>
        </p:nvSpPr>
        <p:spPr bwMode="gray">
          <a:xfrm>
            <a:off x="3347864" y="2996952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/>
          </a:p>
        </p:txBody>
      </p:sp>
      <p:sp>
        <p:nvSpPr>
          <p:cNvPr id="21" name="Freeform 10"/>
          <p:cNvSpPr>
            <a:spLocks/>
          </p:cNvSpPr>
          <p:nvPr/>
        </p:nvSpPr>
        <p:spPr bwMode="gray">
          <a:xfrm flipH="1">
            <a:off x="4932040" y="2924944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012160" y="3429000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Century Gothic" pitchFamily="34" charset="0"/>
              </a:rPr>
              <a:t>Добровольное страхование</a:t>
            </a:r>
            <a:r>
              <a:rPr lang="ru-RU" sz="2000" dirty="0" smtClean="0">
                <a:latin typeface="Century Gothic" pitchFamily="34" charset="0"/>
              </a:rPr>
              <a:t> 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71592" y="4725144"/>
            <a:ext cx="36724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осуществляется на основе добровольно заключаемого договора между страхователем и </a:t>
            </a:r>
            <a:r>
              <a:rPr lang="ru-RU" dirty="0" err="1" smtClean="0"/>
              <a:t>страховщиком.Предоставляет</a:t>
            </a:r>
            <a:r>
              <a:rPr lang="ru-RU" dirty="0" smtClean="0"/>
              <a:t> </a:t>
            </a:r>
            <a:r>
              <a:rPr lang="ru-RU" dirty="0" smtClean="0"/>
              <a:t>возможность свободного выбора </a:t>
            </a:r>
            <a:r>
              <a:rPr lang="ru-RU" dirty="0" smtClean="0"/>
              <a:t>услуг.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395536" y="4581128"/>
            <a:ext cx="64807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8172400" y="4365104"/>
            <a:ext cx="64807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ChangeArrowheads="1"/>
          </p:cNvSpPr>
          <p:nvPr/>
        </p:nvSpPr>
        <p:spPr bwMode="auto">
          <a:xfrm>
            <a:off x="539552" y="1126921"/>
            <a:ext cx="8604448" cy="612475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Распоряжением Премьер - Министра Республики Казахстан от 21.03. 2003 года № 38-р был утвержден оптимальный перечень видов обязательного страхования: 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 об обязательном страховании гражданско-правовой ответственности работодателя за причинение вреда жизни и здоровью работника при исполнении им трудовых (служебных) обязанностей; 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в растениеводстве;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экологическом страховании;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социальном страховании;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владельцев транспортных средств;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1"/>
          <p:cNvSpPr>
            <a:spLocks noChangeArrowheads="1"/>
          </p:cNvSpPr>
          <p:nvPr/>
        </p:nvSpPr>
        <p:spPr bwMode="auto">
          <a:xfrm>
            <a:off x="467544" y="764704"/>
            <a:ext cx="8388424" cy="590931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        -об обязательном страховании гражданско-правовой ответственности перевозчика перед пассажирами;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аудиторов и аудиторских организаций;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частных нотариусов;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туроператора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турагента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владельцев объектов, деятельность которых связана с опасностью причинения вреда третьим лицам. 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         Обязательному социальному страхованию подлежат работники, за исключением работающих пенсионеров, самостоятельно занятые лица, включая иностранцев и лиц без гражданства, постоянно проживающих на территории Республики Казахстан и осуществляющих деятельность, приносящую доход на территории РК.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92696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По форме организации </a:t>
            </a:r>
            <a:r>
              <a:rPr lang="ru-RU" sz="2400" dirty="0" smtClean="0">
                <a:latin typeface="Century Gothic" pitchFamily="34" charset="0"/>
              </a:rPr>
              <a:t>страхование выступает </a:t>
            </a:r>
            <a:r>
              <a:rPr lang="ru-RU" sz="2400" dirty="0" smtClean="0">
                <a:latin typeface="Century Gothic" pitchFamily="34" charset="0"/>
              </a:rPr>
              <a:t>как: </a:t>
            </a:r>
            <a:endParaRPr lang="ru-RU" sz="2400" dirty="0">
              <a:latin typeface="Century Gothic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7584" y="1772816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7" name="Прямоугольник 6"/>
          <p:cNvSpPr/>
          <p:nvPr/>
        </p:nvSpPr>
        <p:spPr>
          <a:xfrm>
            <a:off x="1331640" y="1916832"/>
            <a:ext cx="3390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Государственное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27584" y="2636912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9" name="Овал 8"/>
          <p:cNvSpPr/>
          <p:nvPr/>
        </p:nvSpPr>
        <p:spPr>
          <a:xfrm>
            <a:off x="827584" y="3573016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0" name="Овал 9"/>
          <p:cNvSpPr/>
          <p:nvPr/>
        </p:nvSpPr>
        <p:spPr>
          <a:xfrm>
            <a:off x="827584" y="4581128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1331640" y="2852936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Акционерное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03648" y="3789040"/>
            <a:ext cx="2010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Взаимное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4725144"/>
            <a:ext cx="3018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Кооперативное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37218" name="AutoShape 2" descr="data:image/jpeg;base64,/9j/4AAQSkZJRgABAQAAAQABAAD/2wCEAAkGBxQTEhQUExQVFBUXFRUUGBcYFxgYFhYUHBgXGBUXFhQYHCggGBolHRQUITEhJSkrLi4uFx8zODMsNygtLisBCgoKDg0OGxAQGywkHyQsLCwsLCwsLCwsLCwsLCwsLCwsLCwsLCwsLCwsLCwsLCwsLCwsLCwsLCwsLCwsLCw3LP/AABEIALcBEwMBIgACEQEDEQH/xAAcAAAABwEBAAAAAAAAAAAAAAAAAgMEBQYHAQj/xABFEAACAAQDBQUFBgQEBQQDAAABAgADBBEFEiEGMUFRYRMicYGRBzJSobEUI0JicsGC0eHwM1OSsggkc9LxY4OiwhUWQ//EABkBAAMBAQEAAAAAAAAAAAAAAAECAwAEBf/EACIRAAICAwEBAQACAwAAAAAAAAABAhEDEiExQTITIgRRcf/aAAwDAQACEQMRAD8A0KOxwR0wgwBHIECMY7AjggExjHYEBYg9qdppdGveGZyCQOQ5mAEnIEYvP9p9UXJUqFvoAo3dSYtGzXtJExglQgW9hnXT1X+UCw6mgGBCirmAI1BFwRuI4WjhlHlDACQIBU8j6QMp5H0jABAgwlN8J9IHYt8JjGCwIP8AZ3+Ex37M/wAJjGE4F4P9mf4THRSv8JjGE4EK/Y3+GCvTOASRoIxgkdEJMxFrjfuPODo0YKF1h5TS76wyzAbyBw1iYVLACM2FIr2Ng6DizW8t5+QhOVR965AIIAsfAfyiVr5Y7t/i08YEyVoB0Fv7/vfHNKPbLqXAtHS5dRAr5gG8aQ4lnSI7EzbW8aTqIYq5DoUoYDiN/lElQ1NwATfTfzil0e0KB+yzand48rw7o8YMlsrL3cx04a66coWGeKNPC2XaOMwG+GtVWhVBAvcXHKIqdUM+8+XCO2zkod1GIJmO+BERNGpgQLYdTpgXgQLQDBqCkckMRYHU3IPlEx9mHT0jmHnuCFzDpAYiKcf2I72A/sQrAg0ATEkR532llTsQr5ipc988dFG4eVrR6MjH/ZzSMKqqzDVWKtffvNvpEczpcLYY2+iuCezRJa3mm7Hfbd84n6LYGl/ECdLeHhbdEniOOSpTKr5rsbCwvr9Yb4vj/wBmQMELZt3QbybDU2HAfKOZtX07NecJzAqbslaSSSJdshO/szuF+hDDwtEp2QiMwSpM1Vm6jMhBBXKTqLGxJ/N6xLR14+xODIqkJ9nBskGjoh6ECZBHckGgRqMFywMojjNwHmeX9YPBoBzKIGQQaOiMYLkHKCTJQIsQCIWgjGAYpftFxL7HRh0uWzlEFi1mYXvYDcAGMYhP2yrHmEifMsd3eygR6F2z2fStkdk5IsyuCOBsReMD2u2a+xzgmYupF77mAva9v2iM32i8I2rHGC4sTUSDMmFrT5ZbMx+IXPXjHo4vr5R5Oa404c+vPXh0jcPZptOaqmEqYw7eUMp5sn4W/Ywi/qUasuNfKzKy8feEIU84smujLvHA/wBDBarEkX32CMNdfn4wymvmOeVMGhAdBqATra/A6iElIeMGSInrvB8uPpFZx/Eyxy6r48Yn5Uob7amGmKUqOO8ga2ovvETyW4jw9M5q6MmYjLuDISBv0IufrF2rcVRpuUiw1ObhflERXgi+XKo8DEjU1UmTLzsAxRQtjuN9NfWOSMndF3FVZc57K0hSOAW3pwiLLw5ecv2VSqlQwWw+HjYHlEQZsetF8R5rXRWa+pjsMZkzWBBs1EtAEcvHLwRCXw1u76w7iPwk6Hx/aJGHQGctAtHYEMAIy3BB3HSK/Ikyu0mTEKlixluRa+ZdLN+YWiwzHCgkkAAXJOgA5kx5rxzETMxwzaRmdXqUaXlJyuwAViBxBIYX5GJZIplsM3FmxYngFO79s6C4Oa+v77t0SdR2TIcwDZRmA3keXhDevpzNSwYodOANj4HfaCpJYvlJbVbF1IHoLXEcR31aJzC5gZQV3Wh6GiJw1lTuKb5dD4nX1FxEmoHKOzE/6nn5v2xQsOcDOOYgogwipIBcQV35X/lHS19B5n++MGVbRgHE00sfGDwIoW3ftHlUZMmTaZPGjcUlnkbe83SM2kFKy+x0GPNOK7Z1dRq81z3vdBygcrAQlSYrUi2SbMVr5gQ7a7/3tEnloosZ6bMcVdYzzYbbqZMZZNUASxCpMGhub2Djdw38yNI0aHjJSXBHFx9GlY+toyT2jYWxn5yDlYWB4eH0+cahX02V7qdGuSLnQ8xy8Ig9qKN50jIoubi3TreOfL1nZiS1MCrpBB3dL9YuvsSpD9snOdyybebMP+0xdk2akgGSyoxMkltBmzE6MDvGt7eBjO9nsZOGVmaZcynBlzP0Zu7MHgQdOphVK+MaWOum1VdAjkZgDaEMRXKkxVWwyBs3NtdPIAQ/lzAyhlIKsAQRuIIuCIYY0SZRRd7aX5A740kqY0H1EclSWlJM1UlQSOtoZPOY72a36f8A7CJumobSlTfYWiFnYNdiASOmsc84yRVatuhlUoBfWx63OvQb4VwmnEpZ82oKkEC19Ra2t/lEdPwybJfMASvHjEhR18uZMlrYlc3eB3X4Aj0iEVUrGldUTWF4tKnUrS1GXsyunAg6qR9Ii5k6xMWQ0tOl8qAS3AzZfwkX4cN8MsTwYD3bsLb+Nv3j0IXVM4JVfCBeo1gQhMo3ubWPW4HyJgQ1ilpvHbxwR2KkyQwg6keEScRGFnv+UTBh4isEVjanb2ioLrOm3mf5SDNM6XA0X+IiJDarE2pqOpnpYtKku633ZgO7fztHkytqnmTHmTGzO7F2Y7yxNzBAWXbjbyfiE1jmeXIvZZWY5cn51GjHifGLP7DcFWdWGewLCnUENayiY1wo8lDG3URlg9en8o1jDdrZGEyKailMJkxpom10xCCq5hYylcbyvduR8JHHRXEZOjW5+k1l595T0O/53hKSTcljYLy4+MP3pM8pSttO8vVSL/1iJKEg8o5MkdZHdiltEi8Hq2StmXv2c9rgfC4FhblcD1tBvaJilbQItVTFZkq4E2U6ZgpOmcMLMFJ62B8YdzqbcVF3zDL43Fop2Je0EtX4jR1ACSTLmSJWbcsxFexY8n/7YfBdNMl/kpJqic2O9qkmqZZU9Ps81rBTe8p2OgCsbFWPI+sXx5jZgLWHHmfDgI8kJOZVUg6ixB4hhqD43EeuMNqO0kypnxy0f/UoP7x0I5WhyotHRHINDAITbPF/stHNmggPbIl/jbRfTU+Ued6TZasqGuJbEM185OjG+/Md+sehdtMCWrpwhFykyXNHXKe8PNS0KSJKqoAAAAsPCIZG9jowxi10ybCPZs4KNMa1j3gOB8eMXTEth5JkgyPu5i681J6jyESmM4mJRAABJ0FzYem8wbAccE3ulTxGYKwU/wCqOfl02dTjziM5nyhKy5wZbA6FdVz3JBvwG/WNkwKt7anlTOLKL+I0PzEVTarADMfMqnLlLEAaG2tj4xPbJzD2OWwGVrCwsLHXcNBvO6KYW4y1ZDLC4boXnlrnMLHhqNRzFoaPEhia7jyv/doh6upCjWGnxj4ntEZY1NVLzEQvOcCWtgSeJFzuVRckxRNtdn80hABdkUKTz4n5xcqWuzuQN3OHFdLBBvEPeo6vmrID2S4i70bSmJJp3yC+/syLqPLUeUWhsTXNY74rEqaKMTZqDusveHEkbiOup9Yqc3ah2bOsvS9zc628t0Mtp+EZKMP0bHJcEaQadJB8YpGzm3KTpiJ2RVWXfmvY+HXxi9pFXH4yKkn4ECAixin7QyVEy0sBSupI015G0W6qmhFZuQv58Ipc57kk6km584lKKKKTGWFbWTZFSVnqTJZd9rgN/d4toxaUGlzpNTLMlzkKE3GYjcD+HduMVuTSpNbvGwHqYfpT0koZb2HwqL+thAUXXBZNWT9Zg0t3LDJY2Oo6CBEMs6lA0dwOXegRW/8AhGiUWDgQmphSLEhxQ6OPP6RNRBUzWdfEROw0RWUz2u1Il4TU3/GElj+J1H0vHmBzHoP2+1eWhlS/8yoX0VWb62jz49tYb6A6BHCICPCggBPRPsQ2l+0UfYObzKeydTLOss+lx/DFsxOmytoNG3ePER5x9nO0poKxJhJEp+5NH5CdG/hOvhePUsvLMCtobEMD5aH5ws4bIpCejsjRhpRQ17Pz+Hw69Y8s487/AGyo7S5ftpmYtvuGbf5R66qx3T0jyrtzLtiVYD/nMfWx/eMoqK4Bycushntl18Y9O+zWcXwuiLb+wVfJbqD6AR5cqG4R6e9mzlcKo7gm0gHhu1I+VoyFkWyOwkJvQ+hg3ajn8jD2KKRTcZweaZhCTGQHUOti2/3bMLAAXHjFsFSt7E2hviyHISOF/SJZY2i2CWsiBr5MtbPMIuAAL2uT06+EK0dVLXUDfv5xGVADzSMpVlUHtJmYix3iWOJ011G8QXDqRwzOzsy2IVSFAvzsBp6xyXR6WqrrLokxXU2O8WhlSy8k8DMLGVYru7wYZTbqCR5RGUmIiUhZjYD5nkOsVOg2nc1DuRcMbb9wGgA+cVWTw45YmrRp1ZLLIQN/1ii4uJgYdsjoOAtcHzF4lcN2xE05Zcma9jYuQAtuYJNyIJjuJGcAsuXeYpPdLAXB4C/HxtD5FGf0TG5w+DbD0GhUaQ/qUuIicDxCYGZJkoyxa4uQe8DqOn9IJtxjopaZmX/EfuSx1tq3gBr6Qn8dcL/y/SnbU4qJrtJT3JZysR+KZxHl9fCK1iQKysi+/M7o6L+NvIfMiH9FSiVKXPvsXcnmdTc8bQV5ZPeI1bQD4UGo8ze5/pF4xUVSOecnJ2xvhEzsipXha942bZqvLy1V9GtcdVjKsHow9RLl2vdgWPQakfKLftBi/wBlQTh+F006FgCPQmEmw40WbaSpsoUcdT4cIqlXNN1Ue85IHRR7zeWg8SImNoKlQO0YnLoNxJ190ADW5vaIWnkO80zXQoMgRFJGYLe7E20BPd06RJlbDdhxO4QqjKvQdeMdq5gUa7uA5mIGvr7NYgu/CWvDq7HRR84FGJd8Ql3gRW+1qTrlkL07zW89LwIwtmpmDXghjqmOk5hRG1HiIsN4rkWGWbqD0/YQ0RWZP/xEN/y1L/1n/wBhjCbcI3b/AIhj/wAtSf8AWf8A2RhliIJkN4WlmOvSOJYm27hdpYP51CsR6OISRrQTDlxeN09hu2BnSjRzW+8kgGWSdWlXtbqV0HgRGCGbFj9nkmpNdKmUqhnlHO2ZgidnuYM7EAXBI/8AEAx6tnz1UMWNgFJJO4AC5JjyPjNf29TPn/5k13F/hLHL8rR6D21qUqad5Aq0kdoFV2W8xsn41AXTXdv3Rm8rY/DJWrTaqoPIZZSn0uYVyQyTM2o6GbPnCXJlvMc7lQFj1NhHqnYOjmS8PpZc1CjpJVGVhYgjSxEZ1gmKyKHN9ipUlFved2aY5HLMx0HQRMYTt1NVy04h1JUW0Uga6rbygbo2rNNCQa0R+DY5JqR924LcVJAYeXEdREiwinBAgQXvYXgxF4CnzjsAxEVlAF13ry4r/SKriu1EuS+UDMeIHDlGgxV8ep5c2aoVFZ8wR3sDlFiflaIzxX+Tpx5vkikV1XM7Fp83TMckqXwztfvHmQuY+MRNPSlpZUd0toWvqq/iIvxtui3bXSJZmy1sMkpSbX0zMOXE2A9YrjTVlgX3tuUakCJSio8RaL26yzYbi0iSqSwtgLC9vK995iw0s6VPGZSD1G8RlYZ2tZSBfj5cIKtZ9nct9oEog3Cr3mO/eojJiuJftsJokorA/eNdR1sPe8tPURjMnEGnzRJZ3fLOcKH/AAgtdsvTTdF92hxxavsnW/dUqbgjvX1IB8oq0yjQV0llFmMuYzdbWVSRz72+OiJCRMzwLi/HQcr8jEZLOUOwJK5iEvrYDTTpcNEpiMzLLYjfoF/WSAvzIitVVYMoRLmzmWAOOUAfUmGMyx7Hy/vi3wqfU6fziaxmk7eZIlWupmq7fpTvH5gDziD2DfM043Jy5UuPdvrcDna2pi6YXJ7zTD+keG9v29IhP9FYfk7itUqKzOQERSzX3WAuYY4W7tJV5mjMC1vhB1VfIWEM8b/5idLphqD99N/6Snuqf1MAPAGH2NYmshH+JUJA+kKFELXzXeb2Uv37Xd94lIeA/OflCsnD1liyjxJ3k8STxhxs9QlJKlvff7yYeJZtd/QWHlDipso11PAcYUZEUydIEHac99yjxMCMAvUAGCgwW8dJyiwiepDeWvgIr4MTmGteWPMfP+sGIGZH/wAQ9WP+TlX733sy3SyqCfnGL3jTPb9Uhq+UijWXIXMf1MzAW8PrGZ2PED1tDMCLlhGH9vglc1ixkVMmctuAYZJnllIJ/TFFjc/ZA0qXg9fNezJmndop1GRZI7p53BPrGGmMgHIWpql5bZkYqeYNoRgQTFtw3a8+7PH8a/uv8osdPVLMAKHMDy1jMAYcU1fNlgiXMmIG94K7KG5XAOsI4IdTZsFDI+6LZRnDXs/Fd2UL1BOvMRGTKUr28oEEDLNlTNb2NwZZ5jdFd9mM1/tySrqe3BUhzYMwBK2b4t9r841vDdjalp334ly5SkjujvOg3DVjYRzSxzUuHVHLBx6VrZfDKieQ8qTOFj/iErJUMN9nOYnyEbHhkqassCa+d7C/K/jYZvG3lCsiWEUKoAUCwA4CFbx0RjRyylYcR2CAwC/OHEGOO1/YyWfj7q/qO79z5RU9na6xmOT3VF36jUlvL94W9o9XYSEvoSz+NrAfUxV6J3mBqeUGLTLZrDRZY5sdBcnnwiMp1M6Iw/oOcUqVmVTgG9gHtzViwU+HcPrEE8+7HslznXM+5R0vvbwFol6XZKqabUTZqAZ8suWA6G0lL77HQkm8ErcMaWQGRltpa1lt0toYlL2y0fKIWfIZiotmFr2LFF/0rcndxMK0QWTbM9JKudwUM/DgSTxMJ19Kti0xNCbXII62uVIhqtXSpoMoIFvdU2+YPPhxgGZI4hPDuGVy452A8gBwiIkNmrn/ACSUX/U1z/th3TVQmKGBBFyLgFd3Q68Yj8A71VVt+aWnoGjph4Ql6SGMT7FF5B5h8FFh83HpFMwhwUdze4dkW2+7asRza1gPGLPXTM7T33hQJK+A1mW/iNv4Yh6TD2EpAndLguzcVDcF/MRYX4AQ4pbvZ/fsZxIA+9ChV3IAost+J118YvE0iXK14DX6mIPZDC1lU8lFFt8w9bm+p9IksUmZpsqSN7Nmb9C6sf8AaPOOeXrKrwQ2bwx17WdN/wASewa3FJQFpaeNtT1YxUdv6gJPGa9jl8Mt7H940lm8vrFD2ipUnV8tJnuWJa/wjePMwGFE5W1nZqtiTmAyoo7xFufAdYju1cnvBFv1Jbza1olnWUblWXcBpwUblHIQyqt1lFhzI19N8Kx0JNRH/MI8gfnHYaGU/wAUz6fKBC2AvEcMCBeOg5g6mJvB27h/UfoIgQYOtYy90Nlvr1MNFgfhkvt4psuIo9/8SQhPTKWX+UZ0xjRfbdVdpUU5O8SWU3Fr2fQjnvMZi8yGAeg9isALbPPKUhXqZM+Zc7rvmyZjyyqseeWMekpe00uVhoEtb9nR2UBe7cSdO7yjzaYyAFgQIEMAEHQRxReD2sIxhannsjq8slXUhlYbww1BHhHq7Yva2TXU8pr2mMgzgi33g0mBTx7wO6PJWaNw9nkhPsFC2UBmnTQx4sA7+m4QknQUrNiqFygkXNtbDUxWU2vW5DSmW35gT5gDSJmkxLLo2o58odVOHy5nesAT+IW18ecG+cNRAStqAxsEt1a9v9sGO0S5srW1GgAOvOxO+DYhRtKFyCwuBdRfoNOEZ7tBXtnK3YhDmH5SbEi+/TdHPkm06s6MMV60XLFJmUZJkrtlbVSQLD+InQwia2augl5BbTIob1sRBsAxIVCIwbgAw32YCxBESlEVs1hY5jfxiKg79Z3pxS8G+GGZYFybdVsT8zEsr3GnpBZbjlC0uWCdBF4quHPklfwb4pgyT5QzWVhciw08COMVGsw+VJTMyGYm85EVv2uP6xoM+wHQCMjo9qskxwCcuZreFzaDkio0c8JNkS9as12ZEEtMxCqN9hpc9TEHsvUBVrJp4TWPoI1STUUlXKbMqZxvtZXB53GvrFCqthpqU9UtNMWaGcTLE2mZLjMttxOnnDxkvBZJhTTjIEGnPz1JPUm8Npj5TYr4eEO5Ybw04g3vCFSDcam1xrDmNJwxMqr0RR8heITZyYaipqKr/wDmD2Erqqnvt5t9INtTXMlN2co2mzishOYzaM3ktz5RKYZSLTyUlqLKqgegiBQNX1QTfFMn1itWoRvLZQfHePCFto6ls7MCbaLbrFfwly1bKtrlJc+Q/qIX0Y0esoroSgCuNdIr5r2Y5X0O6LAcxsTp+UH6mGGKUq+8LX42gMKIdlN95jkL2gQAFyBjsEDQoovF7OcEdtBllwqssc4FmoxT2yUrirRywKNKAUZtQQTmuu8A338YoeH0Dz5qypYBZjYXNhuJNz4CNN282aqa7EZgpJRmhJUpWN1VVaxNszHfYiInZ/YmspayQ1RKMsETWW7KblVsQbHT3xDp0rFa6XqXQA0jyi1nMky8w1scmW4HGMGaN4+8F+7/APIRlG2eD9hOBVcqOCwF72N+8AeWoPnGhJGlEr6Je8SWD7PT6pisiW0wgXNrAL4sxAHheIwA6xus6pkUq0EhSsimmSw7PxY5QbX+JidSY2SbiuFMOJTfTNZOwdSO1zy3DogZUTLMZ2YkLqpsq6Em5vbcDFemYfOzlDKmBh+HI2YeVo2Sv2+kmcEkkdmBZntoSNwH84tWy0lppFQbhSDk5kH8V+XKJLO7qjol/ixq0zFML9nOITkDiRlUi4Mx1Q2/QTmHpGv4Js5UyKSll5ULSVYtd7Lc3JsQpNteUWqfUy0PfdU46nfBJVarNMFwygKy2J90j/zFNtvTncNfCoYliNerBUWR4qSbdCXA+QiX2LxOpWawnzUZWGii+j+NrDS+kPplUxYFSEXUmwHTj5w0ace0lEnN37erED6RNtplIxTXhepM5XGh8ekVvGtjpMwl1GRySTxUnmV5+EV3aSoq1qqc00wSZaq7THIDBmuMstkuMw0Jv84umCY0s8WawcBc1tVub7j5HSHUoy4xZY5w/tHwzaXgVXRzGmZiFJsFSxQC++1r5tN/WJOk2jloT2ikHiQRv63MaJPpr/y4RTNo9hqeoOezS3+JDa/Qg6HzhXi+oaGflDCo9otKnxHy/eGz+1SQitMKTGC2sqhSTfjvjP63Z+dKmFZ8tkS5tfXMOFnGh8oKlNKuUyAZha/Enlc8/wCUNrXQPJtw0eT7Q5FTSVE5JgVkln7ltJmZu6pI4i54XjMJZ7vWGRWXKLKCuYnhvC8iOBvbTpCspi5CoCxO4AXJ8BCSdmiqDCsIOjEHmIkMDx6bIm51dtxB14HjY6X4wxlYHU5rmQ4B5i31iUkbL1Le7LA3HvEKPUwtBsmf/wB3mlZgmMhORwHAyltNG006xGVVbMVFmC0zS/eF7nmG33hGl2UnTJ3Z/dgEFWu40I5ecMcaEylWVTzLFlmB7qbgpfSDTNwt8nFJUyppi7gBZTOt+LnKPUC/rE/OrgQbG8ZBtXIuua+WzXW3PiB4ixhfZbFZ4tLbO4/C1ifImNXDX0ueJAMTyhPZHDx9omMRfKlr/qNr+gg8zD5jIzN3Wy5ghG8ePPpDrBcSlpTqyoczzFRy3E9OkKOx1Vl5DjMS0s6A8uhh07grpBqhbXVu9Kbf+Q8x0hhJVpZKnUcD9IAUJTDY2gRyaupgQDElLnc5p9IcJUf+o/ksGE5+EsekPqCjqJh0AVfiI08hxhqbI2M+1GVmJmGw0G7M50VRbrDGvxVzUvTSJkmUERXd5h5/hVfxHcd/ERepGFKAMxzEEm5FtSLGwHQmExs5T5s3YyyeZRSfUiD/ABSZSGaMV4VXDsSQkoKqW7qRcqQDfrYxIV6vOydztShbKx/MAD47ossrDJa+6ir4KB9BAqKiVKt2kxEvuzMBfwudYaONr6LkzKXwqaYPPO6QB6fvFZ252On1FPYS/vEbMmqi53Fb34j6RrkqulkaNfwBP0iAx3ayip/8eZk8Zb/9sUUEvCG1mBy/ZnXnektfGav7XjUaPAr0kmVVoZxlS1QhQXBC8QQL31t5Q5f2qYWN0x28JL/uBD0e0aj7NHVZrBt3dUHzBbSBPq6UxNp2kZ82EtKmFafD57SzmuXQgkX7osw184mK3G8UcdyQ8my2CiWpW/AlmIt4CJ+r9pMpTYSJhv8AmQfzhzR7eJMtaUR4v/JYlUF2zocssvhFYZSVFRTn7ZNlrNBAGW6WBHulm0LXB3c4mTh4QS5Stc9myli29QALXPG7D0juIYws0AsMttLg3tfodIQonZF+9mGfrmzZUSy8NNddN8Oq9RGVp1Id4Zhczs27YoTfQymDBVsNGJA5QjtTQTXkyxRKrzQwY3YKMoB48DciDUEzOwVadZSG2ZjN71uAZAN/S8PauSb5Zc7siDqVVSTfnnBENXCezTEqulmMgJlsHy+7nSwa2uphlsek6W84TwqhrMuqk343KnlaJaXhrWu1U7eIlD6JBZ1JKYazZnWz2v8A6YXRXZZZm1qTdLW20JuPmIfkKw5xUsJpaSW90Z7oN3aOQP4b2+USwxBRxy33X4+EUUq9JvHs+DqqoAQRYMDvUi4PkYouO7ASZpujGS19QBdfIcIu7Vum8eUNmmA6mNKS+DQxO+mdj2Sie/3k8NfUtks31teCUPs3NBXyJsqfnQE5lOjAFSN2o4xqtEwCM3j8hFFfFM83Mx3tr4dIRukBq5M7tFSB5h++mqAWFlaw4QpKp0MuxLvb43J/eGuJV0ls/ZuxcE707oPUk6xyTNmA71K7r239QIW+h+DOTLk5zaUoYcesMsbmNdFlqueZ3S5AJAHC/DjEg8tBOLuzMOAAAv4wXaaqlL2RVCoNze9zmFtfnC0MhTDsPRF71nJ4sL+l4ctlBBIAtuiMpajMosw8v70g0yoI3i4gDUPK2oGW/DmOEVrH5WTIU0UTMxA3ZufnD6foCyctVO4jwhH7ek0ZGGXS1ucAJMpOBUE6ggHyMMRVBWyHdfQ/tCNFdVyHW2g8OENMQHfuOI18tQYxiSmrrAipzdrSCRkzW0vztAg0xdkacs9unpF1EwWGoivjLygwZeUVjw530mKnEJUsXmTEQc2ZQOmpMR07a2hXfVyB/wC4p+hiJ2hw5KqQ8pgRfUEcGGojMqXZMTGChbHiTfQc4fZgo1aft1R9nMaTNWeyD3UzHU7gWtYRkdZjU2oqe0mG7FvJRwAHACLfW4TLp6bspQAAFzzZuJJ5xnwUiZpzjWBm64LNvLXwHKM09sFOSQRui7bOTT2SXtuEVr2nyCyA6GGFMRVIstDO+5QcjEI1ObmJahlnIPHdE5q0XxypktUzPdgsquKsP2EJzBoIbvKN76xNQKSydLrRV+cEExO00wMqq1iBp474o2EXEWmgmaekaqQG9nbLRLKAKyqAbWMVWhmkVDrc2ObjFioRdbRXZ9OyVlrbz9Ydk16WeWby7QalXuHzg9PSsFsRaHEqRZTeNQyaK3Lqik9vzLaJJ6zLYkBhbUHcREPVyrTb79CILXzMoX9MIykZdJehxakYEhjKZT7hOnl08IQnbSyhuZnHQG3qYodcrFrqCYY4oZ8wAZzYcLQjX+johN11G0bL7QS5qul7Ea2J1sdIp06aFcgm1mI9DFN2VwKoabdXK2FydfSGePS6pJrosy4U2ud5MUq4o5pOpNl5noFY23Elj1iXwNO3IXMF4+FukVfZ81kyTdqYzggAEwME4bjf3ocriU1LZKLv3IzdrYjneMoiOXCfq8LPbtKVgzLry0tfjxiP2goxlRXOU5mtfyvDzAq6rmmYWlSJbrlAzOSWBvxtwit+1OmnutODMHdLXK8yBx8oZxQqm7GE6hdTeW9vAxyXjc2XpMXMOYiqfY5oH+M/rCTiZ/mP6wuo+xfpW0Ek7zYwyrp0lu8kwA+MUCZSMTqzesdXDup9YOiNuy/0+MgCzMD1vCeLYwhlkBhc6dYpMvDvH1MOxhi23fONqjbMfyeysLuAekCEJdLYWsPSBC6i2ehFlwdUjkCK0TsJVTRLQs24RXZMy92sBflAgRjDXEWuCIqM2TZ/OOQIIGXrACezEM9sZd5esCBBFMwn0+phSTJsIECFY6FgIdyaXNAgQUZkhT0+UxI0rm8CBCyGiyx4PP1A6iLVIwNJjF2GvO8CBBiCXo/TCR8RhY4Stt5gQIehBquzkrNmIuYq/tApVVpQAtcH5WgQITIqiVwu5ortOoF9BCMySp4QIEcZ6vwtOxtCt304CKRtXThaib+owIEXj+UcOX9srv8A+RmoSFdlHIE29IQfEJnxt6wIEEi/RzR4pMvqzE7tSd0PqyuLqA2toECCYiJsN2lwIEALEzJgyyIECCYUEqFFSBAjIw4RNIECBGM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20" name="AutoShape 4" descr="data:image/jpeg;base64,/9j/4AAQSkZJRgABAQAAAQABAAD/2wCEAAkGBxQTEhQUExQVFBUXFRUUGBcYFxgYFhYUHBgXGBUXFhQYHCggGBolHRQUITEhJSkrLi4uFx8zODMsNygtLisBCgoKDg0OGxAQGywkHyQsLCwsLCwsLCwsLCwsLCwsLCwsLCwsLCwsLCwsLCwsLCwsLCwsLCwsLCwsLCwsLCw3LP/AABEIALcBEwMBIgACEQEDEQH/xAAcAAAABwEBAAAAAAAAAAAAAAAAAgMEBQYHAQj/xABFEAACAAQDBQUFBgQEBQQDAAABAgADBBEFEiEGMUFRYRMicYGRBzJSobEUI0JicsGC0eHwM1OSsggkc9LxY4OiwhUWQ//EABkBAAMBAQEAAAAAAAAAAAAAAAECAwAEBf/EACIRAAICAwEBAQACAwAAAAAAAAABAhEDEiExQTITIgRRcf/aAAwDAQACEQMRAD8A0KOxwR0wgwBHIECMY7AjggExjHYEBYg9qdppdGveGZyCQOQ5mAEnIEYvP9p9UXJUqFvoAo3dSYtGzXtJExglQgW9hnXT1X+UCw6mgGBCirmAI1BFwRuI4WjhlHlDACQIBU8j6QMp5H0jABAgwlN8J9IHYt8JjGCwIP8AZ3+Ex37M/wAJjGE4F4P9mf4THRSv8JjGE4EK/Y3+GCvTOASRoIxgkdEJMxFrjfuPODo0YKF1h5TS76wyzAbyBw1iYVLACM2FIr2Ng6DizW8t5+QhOVR965AIIAsfAfyiVr5Y7t/i08YEyVoB0Fv7/vfHNKPbLqXAtHS5dRAr5gG8aQ4lnSI7EzbW8aTqIYq5DoUoYDiN/lElQ1NwATfTfzil0e0KB+yzand48rw7o8YMlsrL3cx04a66coWGeKNPC2XaOMwG+GtVWhVBAvcXHKIqdUM+8+XCO2zkod1GIJmO+BERNGpgQLYdTpgXgQLQDBqCkckMRYHU3IPlEx9mHT0jmHnuCFzDpAYiKcf2I72A/sQrAg0ATEkR532llTsQr5ipc988dFG4eVrR6MjH/ZzSMKqqzDVWKtffvNvpEczpcLYY2+iuCezRJa3mm7Hfbd84n6LYGl/ECdLeHhbdEniOOSpTKr5rsbCwvr9Yb4vj/wBmQMELZt3QbybDU2HAfKOZtX07NecJzAqbslaSSSJdshO/szuF+hDDwtEp2QiMwSpM1Vm6jMhBBXKTqLGxJ/N6xLR14+xODIqkJ9nBskGjoh6ECZBHckGgRqMFywMojjNwHmeX9YPBoBzKIGQQaOiMYLkHKCTJQIsQCIWgjGAYpftFxL7HRh0uWzlEFi1mYXvYDcAGMYhP2yrHmEifMsd3eygR6F2z2fStkdk5IsyuCOBsReMD2u2a+xzgmYupF77mAva9v2iM32i8I2rHGC4sTUSDMmFrT5ZbMx+IXPXjHo4vr5R5Oa404c+vPXh0jcPZptOaqmEqYw7eUMp5sn4W/Ywi/qUasuNfKzKy8feEIU84smujLvHA/wBDBarEkX32CMNdfn4wymvmOeVMGhAdBqATra/A6iElIeMGSInrvB8uPpFZx/Eyxy6r48Yn5Uob7amGmKUqOO8ga2ovvETyW4jw9M5q6MmYjLuDISBv0IufrF2rcVRpuUiw1ObhflERXgi+XKo8DEjU1UmTLzsAxRQtjuN9NfWOSMndF3FVZc57K0hSOAW3pwiLLw5ecv2VSqlQwWw+HjYHlEQZsetF8R5rXRWa+pjsMZkzWBBs1EtAEcvHLwRCXw1u76w7iPwk6Hx/aJGHQGctAtHYEMAIy3BB3HSK/Ikyu0mTEKlixluRa+ZdLN+YWiwzHCgkkAAXJOgA5kx5rxzETMxwzaRmdXqUaXlJyuwAViBxBIYX5GJZIplsM3FmxYngFO79s6C4Oa+v77t0SdR2TIcwDZRmA3keXhDevpzNSwYodOANj4HfaCpJYvlJbVbF1IHoLXEcR31aJzC5gZQV3Wh6GiJw1lTuKb5dD4nX1FxEmoHKOzE/6nn5v2xQsOcDOOYgogwipIBcQV35X/lHS19B5n++MGVbRgHE00sfGDwIoW3ftHlUZMmTaZPGjcUlnkbe83SM2kFKy+x0GPNOK7Z1dRq81z3vdBygcrAQlSYrUi2SbMVr5gQ7a7/3tEnloosZ6bMcVdYzzYbbqZMZZNUASxCpMGhub2Djdw38yNI0aHjJSXBHFx9GlY+toyT2jYWxn5yDlYWB4eH0+cahX02V7qdGuSLnQ8xy8Ig9qKN50jIoubi3TreOfL1nZiS1MCrpBB3dL9YuvsSpD9snOdyybebMP+0xdk2akgGSyoxMkltBmzE6MDvGt7eBjO9nsZOGVmaZcynBlzP0Zu7MHgQdOphVK+MaWOum1VdAjkZgDaEMRXKkxVWwyBs3NtdPIAQ/lzAyhlIKsAQRuIIuCIYY0SZRRd7aX5A740kqY0H1EclSWlJM1UlQSOtoZPOY72a36f8A7CJumobSlTfYWiFnYNdiASOmsc84yRVatuhlUoBfWx63OvQb4VwmnEpZ82oKkEC19Ra2t/lEdPwybJfMASvHjEhR18uZMlrYlc3eB3X4Aj0iEVUrGldUTWF4tKnUrS1GXsyunAg6qR9Ii5k6xMWQ0tOl8qAS3AzZfwkX4cN8MsTwYD3bsLb+Nv3j0IXVM4JVfCBeo1gQhMo3ubWPW4HyJgQ1ilpvHbxwR2KkyQwg6keEScRGFnv+UTBh4isEVjanb2ioLrOm3mf5SDNM6XA0X+IiJDarE2pqOpnpYtKku633ZgO7fztHkytqnmTHmTGzO7F2Y7yxNzBAWXbjbyfiE1jmeXIvZZWY5cn51GjHifGLP7DcFWdWGewLCnUENayiY1wo8lDG3URlg9en8o1jDdrZGEyKailMJkxpom10xCCq5hYylcbyvduR8JHHRXEZOjW5+k1l595T0O/53hKSTcljYLy4+MP3pM8pSttO8vVSL/1iJKEg8o5MkdZHdiltEi8Hq2StmXv2c9rgfC4FhblcD1tBvaJilbQItVTFZkq4E2U6ZgpOmcMLMFJ62B8YdzqbcVF3zDL43Fop2Je0EtX4jR1ACSTLmSJWbcsxFexY8n/7YfBdNMl/kpJqic2O9qkmqZZU9Ps81rBTe8p2OgCsbFWPI+sXx5jZgLWHHmfDgI8kJOZVUg6ixB4hhqD43EeuMNqO0kypnxy0f/UoP7x0I5WhyotHRHINDAITbPF/stHNmggPbIl/jbRfTU+Ued6TZasqGuJbEM185OjG+/Md+sehdtMCWrpwhFykyXNHXKe8PNS0KSJKqoAAAAsPCIZG9jowxi10ybCPZs4KNMa1j3gOB8eMXTEth5JkgyPu5i681J6jyESmM4mJRAABJ0FzYem8wbAccE3ulTxGYKwU/wCqOfl02dTjziM5nyhKy5wZbA6FdVz3JBvwG/WNkwKt7anlTOLKL+I0PzEVTarADMfMqnLlLEAaG2tj4xPbJzD2OWwGVrCwsLHXcNBvO6KYW4y1ZDLC4boXnlrnMLHhqNRzFoaPEhia7jyv/doh6upCjWGnxj4ntEZY1NVLzEQvOcCWtgSeJFzuVRckxRNtdn80hABdkUKTz4n5xcqWuzuQN3OHFdLBBvEPeo6vmrID2S4i70bSmJJp3yC+/syLqPLUeUWhsTXNY74rEqaKMTZqDusveHEkbiOup9Yqc3ah2bOsvS9zc628t0Mtp+EZKMP0bHJcEaQadJB8YpGzm3KTpiJ2RVWXfmvY+HXxi9pFXH4yKkn4ECAixin7QyVEy0sBSupI015G0W6qmhFZuQv58Ipc57kk6km584lKKKKTGWFbWTZFSVnqTJZd9rgN/d4toxaUGlzpNTLMlzkKE3GYjcD+HduMVuTSpNbvGwHqYfpT0koZb2HwqL+thAUXXBZNWT9Zg0t3LDJY2Oo6CBEMs6lA0dwOXegRW/8AhGiUWDgQmphSLEhxQ6OPP6RNRBUzWdfEROw0RWUz2u1Il4TU3/GElj+J1H0vHmBzHoP2+1eWhlS/8yoX0VWb62jz49tYb6A6BHCICPCggBPRPsQ2l+0UfYObzKeydTLOss+lx/DFsxOmytoNG3ePER5x9nO0poKxJhJEp+5NH5CdG/hOvhePUsvLMCtobEMD5aH5ws4bIpCejsjRhpRQ17Pz+Hw69Y8s487/AGyo7S5ftpmYtvuGbf5R66qx3T0jyrtzLtiVYD/nMfWx/eMoqK4Bycushntl18Y9O+zWcXwuiLb+wVfJbqD6AR5cqG4R6e9mzlcKo7gm0gHhu1I+VoyFkWyOwkJvQ+hg3ajn8jD2KKRTcZweaZhCTGQHUOti2/3bMLAAXHjFsFSt7E2hviyHISOF/SJZY2i2CWsiBr5MtbPMIuAAL2uT06+EK0dVLXUDfv5xGVADzSMpVlUHtJmYix3iWOJ011G8QXDqRwzOzsy2IVSFAvzsBp6xyXR6WqrrLokxXU2O8WhlSy8k8DMLGVYru7wYZTbqCR5RGUmIiUhZjYD5nkOsVOg2nc1DuRcMbb9wGgA+cVWTw45YmrRp1ZLLIQN/1ii4uJgYdsjoOAtcHzF4lcN2xE05Zcma9jYuQAtuYJNyIJjuJGcAsuXeYpPdLAXB4C/HxtD5FGf0TG5w+DbD0GhUaQ/qUuIicDxCYGZJkoyxa4uQe8DqOn9IJtxjopaZmX/EfuSx1tq3gBr6Qn8dcL/y/SnbU4qJrtJT3JZysR+KZxHl9fCK1iQKysi+/M7o6L+NvIfMiH9FSiVKXPvsXcnmdTc8bQV5ZPeI1bQD4UGo8ze5/pF4xUVSOecnJ2xvhEzsipXha942bZqvLy1V9GtcdVjKsHow9RLl2vdgWPQakfKLftBi/wBlQTh+F006FgCPQmEmw40WbaSpsoUcdT4cIqlXNN1Ue85IHRR7zeWg8SImNoKlQO0YnLoNxJ190ADW5vaIWnkO80zXQoMgRFJGYLe7E20BPd06RJlbDdhxO4QqjKvQdeMdq5gUa7uA5mIGvr7NYgu/CWvDq7HRR84FGJd8Ql3gRW+1qTrlkL07zW89LwIwtmpmDXghjqmOk5hRG1HiIsN4rkWGWbqD0/YQ0RWZP/xEN/y1L/1n/wBhjCbcI3b/AIhj/wAtSf8AWf8A2RhliIJkN4WlmOvSOJYm27hdpYP51CsR6OISRrQTDlxeN09hu2BnSjRzW+8kgGWSdWlXtbqV0HgRGCGbFj9nkmpNdKmUqhnlHO2ZgidnuYM7EAXBI/8AEAx6tnz1UMWNgFJJO4AC5JjyPjNf29TPn/5k13F/hLHL8rR6D21qUqad5Aq0kdoFV2W8xsn41AXTXdv3Rm8rY/DJWrTaqoPIZZSn0uYVyQyTM2o6GbPnCXJlvMc7lQFj1NhHqnYOjmS8PpZc1CjpJVGVhYgjSxEZ1gmKyKHN9ipUlFved2aY5HLMx0HQRMYTt1NVy04h1JUW0Uga6rbygbo2rNNCQa0R+DY5JqR924LcVJAYeXEdREiwinBAgQXvYXgxF4CnzjsAxEVlAF13ry4r/SKriu1EuS+UDMeIHDlGgxV8ep5c2aoVFZ8wR3sDlFiflaIzxX+Tpx5vkikV1XM7Fp83TMckqXwztfvHmQuY+MRNPSlpZUd0toWvqq/iIvxtui3bXSJZmy1sMkpSbX0zMOXE2A9YrjTVlgX3tuUakCJSio8RaL26yzYbi0iSqSwtgLC9vK995iw0s6VPGZSD1G8RlYZ2tZSBfj5cIKtZ9nct9oEog3Cr3mO/eojJiuJftsJokorA/eNdR1sPe8tPURjMnEGnzRJZ3fLOcKH/AAgtdsvTTdF92hxxavsnW/dUqbgjvX1IB8oq0yjQV0llFmMuYzdbWVSRz72+OiJCRMzwLi/HQcr8jEZLOUOwJK5iEvrYDTTpcNEpiMzLLYjfoF/WSAvzIitVVYMoRLmzmWAOOUAfUmGMyx7Hy/vi3wqfU6fziaxmk7eZIlWupmq7fpTvH5gDziD2DfM043Jy5UuPdvrcDna2pi6YXJ7zTD+keG9v29IhP9FYfk7itUqKzOQERSzX3WAuYY4W7tJV5mjMC1vhB1VfIWEM8b/5idLphqD99N/6Snuqf1MAPAGH2NYmshH+JUJA+kKFELXzXeb2Uv37Xd94lIeA/OflCsnD1liyjxJ3k8STxhxs9QlJKlvff7yYeJZtd/QWHlDipso11PAcYUZEUydIEHac99yjxMCMAvUAGCgwW8dJyiwiepDeWvgIr4MTmGteWPMfP+sGIGZH/wAQ9WP+TlX733sy3SyqCfnGL3jTPb9Uhq+UijWXIXMf1MzAW8PrGZ2PED1tDMCLlhGH9vglc1ixkVMmctuAYZJnllIJ/TFFjc/ZA0qXg9fNezJmndop1GRZI7p53BPrGGmMgHIWpql5bZkYqeYNoRgQTFtw3a8+7PH8a/uv8osdPVLMAKHMDy1jMAYcU1fNlgiXMmIG94K7KG5XAOsI4IdTZsFDI+6LZRnDXs/Fd2UL1BOvMRGTKUr28oEEDLNlTNb2NwZZ5jdFd9mM1/tySrqe3BUhzYMwBK2b4t9r841vDdjalp334ly5SkjujvOg3DVjYRzSxzUuHVHLBx6VrZfDKieQ8qTOFj/iErJUMN9nOYnyEbHhkqassCa+d7C/K/jYZvG3lCsiWEUKoAUCwA4CFbx0RjRyylYcR2CAwC/OHEGOO1/YyWfj7q/qO79z5RU9na6xmOT3VF36jUlvL94W9o9XYSEvoSz+NrAfUxV6J3mBqeUGLTLZrDRZY5sdBcnnwiMp1M6Iw/oOcUqVmVTgG9gHtzViwU+HcPrEE8+7HslznXM+5R0vvbwFol6XZKqabUTZqAZ8suWA6G0lL77HQkm8ErcMaWQGRltpa1lt0toYlL2y0fKIWfIZiotmFr2LFF/0rcndxMK0QWTbM9JKudwUM/DgSTxMJ19Kti0xNCbXII62uVIhqtXSpoMoIFvdU2+YPPhxgGZI4hPDuGVy452A8gBwiIkNmrn/ACSUX/U1z/th3TVQmKGBBFyLgFd3Q68Yj8A71VVt+aWnoGjph4Ql6SGMT7FF5B5h8FFh83HpFMwhwUdze4dkW2+7asRza1gPGLPXTM7T33hQJK+A1mW/iNv4Yh6TD2EpAndLguzcVDcF/MRYX4AQ4pbvZ/fsZxIA+9ChV3IAost+J118YvE0iXK14DX6mIPZDC1lU8lFFt8w9bm+p9IksUmZpsqSN7Nmb9C6sf8AaPOOeXrKrwQ2bwx17WdN/wASewa3FJQFpaeNtT1YxUdv6gJPGa9jl8Mt7H940lm8vrFD2ipUnV8tJnuWJa/wjePMwGFE5W1nZqtiTmAyoo7xFufAdYju1cnvBFv1Jbza1olnWUblWXcBpwUblHIQyqt1lFhzI19N8Kx0JNRH/MI8gfnHYaGU/wAUz6fKBC2AvEcMCBeOg5g6mJvB27h/UfoIgQYOtYy90Nlvr1MNFgfhkvt4psuIo9/8SQhPTKWX+UZ0xjRfbdVdpUU5O8SWU3Fr2fQjnvMZi8yGAeg9isALbPPKUhXqZM+Zc7rvmyZjyyqseeWMekpe00uVhoEtb9nR2UBe7cSdO7yjzaYyAFgQIEMAEHQRxReD2sIxhannsjq8slXUhlYbww1BHhHq7Yva2TXU8pr2mMgzgi33g0mBTx7wO6PJWaNw9nkhPsFC2UBmnTQx4sA7+m4QknQUrNiqFygkXNtbDUxWU2vW5DSmW35gT5gDSJmkxLLo2o58odVOHy5nesAT+IW18ecG+cNRAStqAxsEt1a9v9sGO0S5srW1GgAOvOxO+DYhRtKFyCwuBdRfoNOEZ7tBXtnK3YhDmH5SbEi+/TdHPkm06s6MMV60XLFJmUZJkrtlbVSQLD+InQwia2augl5BbTIob1sRBsAxIVCIwbgAw32YCxBESlEVs1hY5jfxiKg79Z3pxS8G+GGZYFybdVsT8zEsr3GnpBZbjlC0uWCdBF4quHPklfwb4pgyT5QzWVhciw08COMVGsw+VJTMyGYm85EVv2uP6xoM+wHQCMjo9qskxwCcuZreFzaDkio0c8JNkS9as12ZEEtMxCqN9hpc9TEHsvUBVrJp4TWPoI1STUUlXKbMqZxvtZXB53GvrFCqthpqU9UtNMWaGcTLE2mZLjMttxOnnDxkvBZJhTTjIEGnPz1JPUm8Npj5TYr4eEO5Ybw04g3vCFSDcam1xrDmNJwxMqr0RR8heITZyYaipqKr/wDmD2Erqqnvt5t9INtTXMlN2co2mzishOYzaM3ktz5RKYZSLTyUlqLKqgegiBQNX1QTfFMn1itWoRvLZQfHePCFto6ls7MCbaLbrFfwly1bKtrlJc+Q/qIX0Y0esoroSgCuNdIr5r2Y5X0O6LAcxsTp+UH6mGGKUq+8LX42gMKIdlN95jkL2gQAFyBjsEDQoovF7OcEdtBllwqssc4FmoxT2yUrirRywKNKAUZtQQTmuu8A338YoeH0Dz5qypYBZjYXNhuJNz4CNN282aqa7EZgpJRmhJUpWN1VVaxNszHfYiInZ/YmspayQ1RKMsETWW7KblVsQbHT3xDp0rFa6XqXQA0jyi1nMky8w1scmW4HGMGaN4+8F+7/APIRlG2eD9hOBVcqOCwF72N+8AeWoPnGhJGlEr6Je8SWD7PT6pisiW0wgXNrAL4sxAHheIwA6xus6pkUq0EhSsimmSw7PxY5QbX+JidSY2SbiuFMOJTfTNZOwdSO1zy3DogZUTLMZ2YkLqpsq6Em5vbcDFemYfOzlDKmBh+HI2YeVo2Sv2+kmcEkkdmBZntoSNwH84tWy0lppFQbhSDk5kH8V+XKJLO7qjol/ixq0zFML9nOITkDiRlUi4Mx1Q2/QTmHpGv4Js5UyKSll5ULSVYtd7Lc3JsQpNteUWqfUy0PfdU46nfBJVarNMFwygKy2J90j/zFNtvTncNfCoYliNerBUWR4qSbdCXA+QiX2LxOpWawnzUZWGii+j+NrDS+kPplUxYFSEXUmwHTj5w0ace0lEnN37erED6RNtplIxTXhepM5XGh8ekVvGtjpMwl1GRySTxUnmV5+EV3aSoq1qqc00wSZaq7THIDBmuMstkuMw0Jv84umCY0s8WawcBc1tVub7j5HSHUoy4xZY5w/tHwzaXgVXRzGmZiFJsFSxQC++1r5tN/WJOk2jloT2ikHiQRv63MaJPpr/y4RTNo9hqeoOezS3+JDa/Qg6HzhXi+oaGflDCo9otKnxHy/eGz+1SQitMKTGC2sqhSTfjvjP63Z+dKmFZ8tkS5tfXMOFnGh8oKlNKuUyAZha/Enlc8/wCUNrXQPJtw0eT7Q5FTSVE5JgVkln7ltJmZu6pI4i54XjMJZ7vWGRWXKLKCuYnhvC8iOBvbTpCspi5CoCxO4AXJ8BCSdmiqDCsIOjEHmIkMDx6bIm51dtxB14HjY6X4wxlYHU5rmQ4B5i31iUkbL1Le7LA3HvEKPUwtBsmf/wB3mlZgmMhORwHAyltNG006xGVVbMVFmC0zS/eF7nmG33hGl2UnTJ3Z/dgEFWu40I5ecMcaEylWVTzLFlmB7qbgpfSDTNwt8nFJUyppi7gBZTOt+LnKPUC/rE/OrgQbG8ZBtXIuua+WzXW3PiB4ixhfZbFZ4tLbO4/C1ifImNXDX0ueJAMTyhPZHDx9omMRfKlr/qNr+gg8zD5jIzN3Wy5ghG8ePPpDrBcSlpTqyoczzFRy3E9OkKOx1Vl5DjMS0s6A8uhh07grpBqhbXVu9Kbf+Q8x0hhJVpZKnUcD9IAUJTDY2gRyaupgQDElLnc5p9IcJUf+o/ksGE5+EsekPqCjqJh0AVfiI08hxhqbI2M+1GVmJmGw0G7M50VRbrDGvxVzUvTSJkmUERXd5h5/hVfxHcd/ERepGFKAMxzEEm5FtSLGwHQmExs5T5s3YyyeZRSfUiD/ABSZSGaMV4VXDsSQkoKqW7qRcqQDfrYxIV6vOydztShbKx/MAD47ossrDJa+6ir4KB9BAqKiVKt2kxEvuzMBfwudYaONr6LkzKXwqaYPPO6QB6fvFZ252On1FPYS/vEbMmqi53Fb34j6RrkqulkaNfwBP0iAx3ayip/8eZk8Zb/9sUUEvCG1mBy/ZnXnektfGav7XjUaPAr0kmVVoZxlS1QhQXBC8QQL31t5Q5f2qYWN0x28JL/uBD0e0aj7NHVZrBt3dUHzBbSBPq6UxNp2kZ82EtKmFafD57SzmuXQgkX7osw184mK3G8UcdyQ8my2CiWpW/AlmIt4CJ+r9pMpTYSJhv8AmQfzhzR7eJMtaUR4v/JYlUF2zocssvhFYZSVFRTn7ZNlrNBAGW6WBHulm0LXB3c4mTh4QS5Stc9myli29QALXPG7D0juIYws0AsMttLg3tfodIQonZF+9mGfrmzZUSy8NNddN8Oq9RGVp1Id4Zhczs27YoTfQymDBVsNGJA5QjtTQTXkyxRKrzQwY3YKMoB48DciDUEzOwVadZSG2ZjN71uAZAN/S8PauSb5Zc7siDqVVSTfnnBENXCezTEqulmMgJlsHy+7nSwa2uphlsek6W84TwqhrMuqk343KnlaJaXhrWu1U7eIlD6JBZ1JKYazZnWz2v8A6YXRXZZZm1qTdLW20JuPmIfkKw5xUsJpaSW90Z7oN3aOQP4b2+USwxBRxy33X4+EUUq9JvHs+DqqoAQRYMDvUi4PkYouO7ASZpujGS19QBdfIcIu7Vum8eUNmmA6mNKS+DQxO+mdj2Sie/3k8NfUtks31teCUPs3NBXyJsqfnQE5lOjAFSN2o4xqtEwCM3j8hFFfFM83Mx3tr4dIRukBq5M7tFSB5h++mqAWFlaw4QpKp0MuxLvb43J/eGuJV0ls/ZuxcE707oPUk6xyTNmA71K7r239QIW+h+DOTLk5zaUoYcesMsbmNdFlqueZ3S5AJAHC/DjEg8tBOLuzMOAAAv4wXaaqlL2RVCoNze9zmFtfnC0MhTDsPRF71nJ4sL+l4ctlBBIAtuiMpajMosw8v70g0yoI3i4gDUPK2oGW/DmOEVrH5WTIU0UTMxA3ZufnD6foCyctVO4jwhH7ek0ZGGXS1ucAJMpOBUE6ggHyMMRVBWyHdfQ/tCNFdVyHW2g8OENMQHfuOI18tQYxiSmrrAipzdrSCRkzW0vztAg0xdkacs9unpF1EwWGoivjLygwZeUVjw530mKnEJUsXmTEQc2ZQOmpMR07a2hXfVyB/wC4p+hiJ2hw5KqQ8pgRfUEcGGojMqXZMTGChbHiTfQc4fZgo1aft1R9nMaTNWeyD3UzHU7gWtYRkdZjU2oqe0mG7FvJRwAHACLfW4TLp6bspQAAFzzZuJJ5xnwUiZpzjWBm64LNvLXwHKM09sFOSQRui7bOTT2SXtuEVr2nyCyA6GGFMRVIstDO+5QcjEI1ObmJahlnIPHdE5q0XxypktUzPdgsquKsP2EJzBoIbvKN76xNQKSydLrRV+cEExO00wMqq1iBp474o2EXEWmgmaekaqQG9nbLRLKAKyqAbWMVWhmkVDrc2ObjFioRdbRXZ9OyVlrbz9Ydk16WeWby7QalXuHzg9PSsFsRaHEqRZTeNQyaK3Lqik9vzLaJJ6zLYkBhbUHcREPVyrTb79CILXzMoX9MIykZdJehxakYEhjKZT7hOnl08IQnbSyhuZnHQG3qYodcrFrqCYY4oZ8wAZzYcLQjX+johN11G0bL7QS5qul7Ea2J1sdIp06aFcgm1mI9DFN2VwKoabdXK2FydfSGePS6pJrosy4U2ud5MUq4o5pOpNl5noFY23Elj1iXwNO3IXMF4+FukVfZ81kyTdqYzggAEwME4bjf3ocriU1LZKLv3IzdrYjneMoiOXCfq8LPbtKVgzLry0tfjxiP2goxlRXOU5mtfyvDzAq6rmmYWlSJbrlAzOSWBvxtwit+1OmnutODMHdLXK8yBx8oZxQqm7GE6hdTeW9vAxyXjc2XpMXMOYiqfY5oH+M/rCTiZ/mP6wuo+xfpW0Ek7zYwyrp0lu8kwA+MUCZSMTqzesdXDup9YOiNuy/0+MgCzMD1vCeLYwhlkBhc6dYpMvDvH1MOxhi23fONqjbMfyeysLuAekCEJdLYWsPSBC6i2ehFlwdUjkCK0TsJVTRLQs24RXZMy92sBflAgRjDXEWuCIqM2TZ/OOQIIGXrACezEM9sZd5esCBBFMwn0+phSTJsIECFY6FgIdyaXNAgQUZkhT0+UxI0rm8CBCyGiyx4PP1A6iLVIwNJjF2GvO8CBBiCXo/TCR8RhY4Stt5gQIehBquzkrNmIuYq/tApVVpQAtcH5WgQITIqiVwu5ortOoF9BCMySp4QIEcZ6vwtOxtCt304CKRtXThaib+owIEXj+UcOX9srv8A+RmoSFdlHIE29IQfEJnxt6wIEEi/RzR4pMvqzE7tSd0PqyuLqA2toECCYiJsN2lwIEALEzJgyyIECCYUEqFFSBAjIw4RNIECBGM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7224" name="Picture 8" descr="http://alianskadrovic.ru/wp-content/uploads/2011/04/perso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708920"/>
            <a:ext cx="4762500" cy="302433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80728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  <a:latin typeface="Century Gothic" pitchFamily="34" charset="0"/>
              </a:rPr>
              <a:t>Государственное страхование </a:t>
            </a:r>
            <a:r>
              <a:rPr lang="ru-RU" sz="2000" dirty="0" smtClean="0">
                <a:latin typeface="Century Gothic" pitchFamily="34" charset="0"/>
              </a:rPr>
              <a:t>представляет собой организационную форму,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государство</a:t>
            </a:r>
            <a:r>
              <a:rPr lang="ru-RU" sz="2000" dirty="0" smtClean="0">
                <a:latin typeface="Century Gothic" pitchFamily="34" charset="0"/>
              </a:rPr>
              <a:t> в лице специально уполномоченных на это </a:t>
            </a:r>
            <a:r>
              <a:rPr lang="ru-RU" sz="2000" dirty="0" smtClean="0">
                <a:latin typeface="Century Gothic" pitchFamily="34" charset="0"/>
              </a:rPr>
              <a:t>организаций</a:t>
            </a:r>
            <a:r>
              <a:rPr lang="ru-RU" sz="2000" dirty="0" smtClean="0">
                <a:latin typeface="Century Gothic" pitchFamily="34" charset="0"/>
              </a:rPr>
              <a:t>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Century Gothic" pitchFamily="34" charset="0"/>
              </a:rPr>
              <a:t>Акционерное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</a:t>
            </a:r>
            <a:r>
              <a:rPr lang="ru-RU" sz="2000" dirty="0" smtClean="0">
                <a:latin typeface="Century Gothic" pitchFamily="34" charset="0"/>
              </a:rPr>
              <a:t>организационная </a:t>
            </a:r>
            <a:r>
              <a:rPr lang="ru-RU" sz="2000" dirty="0" smtClean="0">
                <a:latin typeface="Century Gothic" pitchFamily="34" charset="0"/>
              </a:rPr>
              <a:t>форма,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акционерное </a:t>
            </a:r>
            <a:r>
              <a:rPr lang="ru-RU" sz="2000" u="sng" dirty="0" smtClean="0">
                <a:latin typeface="Century Gothic" pitchFamily="34" charset="0"/>
              </a:rPr>
              <a:t>общество</a:t>
            </a:r>
            <a:r>
              <a:rPr lang="ru-RU" sz="2000" dirty="0" smtClean="0">
                <a:latin typeface="Century Gothic" pitchFamily="34" charset="0"/>
              </a:rPr>
              <a:t>, уставный фонд которого формируется из акций (облигаций) и других ценных бумаг.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Взаимное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</a:t>
            </a:r>
            <a:r>
              <a:rPr lang="ru-RU" sz="2000" dirty="0" smtClean="0">
                <a:latin typeface="Century Gothic" pitchFamily="34" charset="0"/>
              </a:rPr>
              <a:t>организационная </a:t>
            </a:r>
            <a:r>
              <a:rPr lang="ru-RU" sz="2000" dirty="0" smtClean="0">
                <a:latin typeface="Century Gothic" pitchFamily="34" charset="0"/>
              </a:rPr>
              <a:t>форма, которая выражает договоренность между группой физических, юридических лиц о возмещении друг другу будущих возможных убытков в определенных долях согласно принятым </a:t>
            </a:r>
            <a:r>
              <a:rPr lang="ru-RU" sz="2000" dirty="0" smtClean="0">
                <a:latin typeface="Century Gothic" pitchFamily="34" charset="0"/>
              </a:rPr>
              <a:t>условиям</a:t>
            </a:r>
            <a:r>
              <a:rPr lang="ru-RU" sz="2000" dirty="0" smtClean="0">
                <a:latin typeface="Century Gothic" pitchFamily="34" charset="0"/>
              </a:rPr>
              <a:t>. В качестве страховщика при взаимном страховании </a:t>
            </a:r>
            <a:r>
              <a:rPr lang="ru-RU" sz="2000" dirty="0" smtClean="0">
                <a:latin typeface="Century Gothic" pitchFamily="34" charset="0"/>
              </a:rPr>
              <a:t>выступает </a:t>
            </a:r>
            <a:r>
              <a:rPr lang="ru-RU" sz="2000" u="sng" dirty="0" smtClean="0">
                <a:latin typeface="Century Gothic" pitchFamily="34" charset="0"/>
              </a:rPr>
              <a:t>общество взаимного страхования</a:t>
            </a:r>
            <a:r>
              <a:rPr lang="ru-RU" sz="2000" dirty="0" smtClean="0">
                <a:latin typeface="Century Gothic" pitchFamily="34" charset="0"/>
              </a:rPr>
              <a:t>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Century Gothic" pitchFamily="34" charset="0"/>
              </a:rPr>
              <a:t>Кооперативное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</a:t>
            </a:r>
            <a:r>
              <a:rPr lang="ru-RU" sz="2000" dirty="0" smtClean="0">
                <a:latin typeface="Century Gothic" pitchFamily="34" charset="0"/>
              </a:rPr>
              <a:t>организационная </a:t>
            </a:r>
            <a:r>
              <a:rPr lang="ru-RU" sz="2000" dirty="0" smtClean="0">
                <a:latin typeface="Century Gothic" pitchFamily="34" charset="0"/>
              </a:rPr>
              <a:t>форма,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кооперативное </a:t>
            </a:r>
            <a:r>
              <a:rPr lang="ru-RU" sz="2000" u="sng" dirty="0" smtClean="0">
                <a:latin typeface="Century Gothic" pitchFamily="34" charset="0"/>
              </a:rPr>
              <a:t>страховое общество</a:t>
            </a:r>
            <a:r>
              <a:rPr lang="ru-RU" sz="2000" dirty="0" smtClean="0">
                <a:latin typeface="Century Gothic" pitchFamily="34" charset="0"/>
              </a:rPr>
              <a:t>.</a:t>
            </a:r>
            <a:endParaRPr lang="ru-RU" sz="2000" dirty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1"/>
          <p:cNvSpPr>
            <a:spLocks noChangeArrowheads="1"/>
          </p:cNvSpPr>
          <p:nvPr/>
        </p:nvSpPr>
        <p:spPr bwMode="auto">
          <a:xfrm>
            <a:off x="755576" y="1340768"/>
            <a:ext cx="7632848" cy="12157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54000" algn="just"/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 Казахстане</a:t>
            </a:r>
            <a:r>
              <a:rPr kumimoji="0" lang="ru-RU" sz="1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траховая деятельность страховой организации осуществляется по отрасли 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(</a:t>
            </a:r>
            <a:r>
              <a:rPr lang="ru-RU" sz="1900" dirty="0" smtClean="0">
                <a:latin typeface="+mj-lt"/>
              </a:rPr>
              <a:t>Закон Республики Казахстан от 18 декабря 2000 года №126-II "О страховой деятельности</a:t>
            </a:r>
            <a:r>
              <a:rPr lang="ru-RU" sz="1900" dirty="0" smtClean="0">
                <a:latin typeface="+mj-lt"/>
              </a:rPr>
              <a:t>"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)</a:t>
            </a:r>
          </a:p>
          <a:p>
            <a:pPr lvl="0" indent="254000" algn="just"/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611560" y="3140968"/>
            <a:ext cx="3600400" cy="1656184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ru-RU" sz="2400" dirty="0" smtClean="0">
                <a:solidFill>
                  <a:srgbClr val="00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«страхование жизни» </a:t>
            </a: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blackWhite">
          <a:xfrm>
            <a:off x="4716016" y="3140968"/>
            <a:ext cx="3816424" cy="1638672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5782" tIns="47891" rIns="95782" bIns="47891" anchor="ctr"/>
          <a:lstStyle/>
          <a:p>
            <a:r>
              <a:rPr lang="ru-RU" sz="2400" dirty="0" smtClean="0">
                <a:solidFill>
                  <a:srgbClr val="00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«общее страхование»</a:t>
            </a:r>
            <a:endParaRPr lang="ru-RU" sz="2400" dirty="0">
              <a:latin typeface="Century Gothic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87824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868144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1"/>
          <p:cNvSpPr>
            <a:spLocks noChangeArrowheads="1"/>
          </p:cNvSpPr>
          <p:nvPr/>
        </p:nvSpPr>
        <p:spPr bwMode="auto">
          <a:xfrm>
            <a:off x="611560" y="836712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Отрасль «страхование жизни» включает следующие классы в добровольной форме страхования: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1) страхование жизни;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аннуитетное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страхование.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467544" y="5227458"/>
            <a:ext cx="8208912" cy="2000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132856"/>
            <a:ext cx="8568952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indent="254000" algn="just"/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жизни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представляет собой совокупность видов страхования, предусматривающих осуществление страховой выплаты в случаях смерти застрахованного или дожития им до окончания срока страхования либо определенного договором страхования возраста.</a:t>
            </a:r>
            <a:endParaRPr lang="ru-RU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501008"/>
            <a:ext cx="8568952" cy="30162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54000" algn="just" eaLnBrk="0" hangingPunct="0"/>
            <a:r>
              <a:rPr lang="ru-RU" b="1" dirty="0" err="1" smtClean="0" bmk="SUB1003800092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 tooltip="Закон Республики Казахстан от 21 июня 2013 года № 105-V «О пенсионном обеспечении в Республике Казахстан» (с изменениями и дополнениями по состоянию на 10.06.2014 г.)"/>
              </a:rPr>
              <a:t>Аннуитетное</a:t>
            </a:r>
            <a:r>
              <a:rPr lang="ru-RU" b="1" dirty="0" smtClean="0" bmk="SUB1003800092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 tooltip="Закон Республики Казахстан от 21 июня 2013 года № 105-V «О пенсионном обеспечении в Республике Казахстан» (с изменениями и дополнениями по состоянию на 10.06.2014 г.)"/>
              </a:rPr>
              <a:t> страхование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представляет собой совокупность видов накопительного страхования, предусматривающих осуществление периодических страховых выплат в виде пенсии или ренты в течение установленного договором срока или пожизненно в случаях достижения застрахованным определенного возраста, утраты трудоспособности (по возрасту, по инвалидности, по болезни), смерти кормильца, безработицы или иных случаях, приводящих к снижению или потере застрахованным личных доходов. Условие об осуществлении периодических страховых выплат по договорам </a:t>
            </a:r>
            <a:r>
              <a:rPr lang="ru-RU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аннуитетного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страхования не связано с определением, уточнением и подтверждением размера страховых выплат.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323528" y="2492896"/>
            <a:ext cx="7056784" cy="331236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124744"/>
            <a:ext cx="7056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b="1" dirty="0" smtClean="0">
                <a:latin typeface="Century Gothic" pitchFamily="34" charset="0"/>
              </a:rPr>
              <a:t>Классификация страхования </a:t>
            </a:r>
            <a:r>
              <a:rPr lang="ru-RU" sz="2000" dirty="0" smtClean="0">
                <a:latin typeface="Century Gothic" pitchFamily="34" charset="0"/>
              </a:rPr>
              <a:t>представляет собой научную систему деления страхования на сферы деятельности, отрасли, </a:t>
            </a:r>
            <a:r>
              <a:rPr lang="ru-RU" sz="2000" dirty="0" err="1" smtClean="0">
                <a:latin typeface="Century Gothic" pitchFamily="34" charset="0"/>
              </a:rPr>
              <a:t>подотрасли</a:t>
            </a:r>
            <a:r>
              <a:rPr lang="ru-RU" sz="2000" dirty="0" smtClean="0">
                <a:latin typeface="Century Gothic" pitchFamily="34" charset="0"/>
              </a:rPr>
              <a:t> и виды</a:t>
            </a:r>
            <a:r>
              <a:rPr lang="ru-RU" sz="2000" dirty="0" smtClean="0">
                <a:latin typeface="Century Gothic" pitchFamily="34" charset="0"/>
              </a:rPr>
              <a:t>.</a:t>
            </a:r>
            <a:endParaRPr lang="ru-RU" sz="2000" dirty="0" smtClean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2636912"/>
            <a:ext cx="619268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>
                    <a:lumMod val="10000"/>
                  </a:schemeClr>
                </a:solidFill>
                <a:latin typeface="Century Gothic" pitchFamily="34" charset="0"/>
              </a:rPr>
              <a:t> </a:t>
            </a:r>
            <a:r>
              <a:rPr lang="ru-RU" sz="2200" b="1" dirty="0" smtClean="0">
                <a:latin typeface="Century Gothic" pitchFamily="34" charset="0"/>
              </a:rPr>
              <a:t>В основе классификации страхования лежат различия: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</a:t>
            </a:r>
            <a:r>
              <a:rPr lang="ru-RU" sz="2200" dirty="0" smtClean="0">
                <a:latin typeface="Century Gothic" pitchFamily="34" charset="0"/>
              </a:rPr>
              <a:t>страховщиках и в сферах их деятельности;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</a:t>
            </a:r>
            <a:r>
              <a:rPr lang="ru-RU" sz="2200" dirty="0" smtClean="0">
                <a:latin typeface="Century Gothic" pitchFamily="34" charset="0"/>
              </a:rPr>
              <a:t>объектах страхования;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</a:t>
            </a:r>
            <a:r>
              <a:rPr lang="ru-RU" sz="2200" dirty="0" smtClean="0">
                <a:latin typeface="Century Gothic" pitchFamily="34" charset="0"/>
              </a:rPr>
              <a:t>категориях страхователей;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</a:t>
            </a:r>
            <a:r>
              <a:rPr lang="ru-RU" sz="2200" dirty="0" smtClean="0">
                <a:latin typeface="Century Gothic" pitchFamily="34" charset="0"/>
              </a:rPr>
              <a:t>объеме страховой ответственности;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</a:t>
            </a:r>
            <a:r>
              <a:rPr lang="ru-RU" sz="2200" dirty="0" smtClean="0">
                <a:latin typeface="Century Gothic" pitchFamily="34" charset="0"/>
              </a:rPr>
              <a:t>форме проведения страхования.</a:t>
            </a:r>
            <a:endParaRPr lang="ru-RU" sz="2200" dirty="0">
              <a:latin typeface="Century Gothic" pitchFamily="34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804248" y="2132856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8002" name="Picture 2" descr="http://t1.gstatic.com/images?q=tbn:ANd9GcSG1-I5Drtg00WFCdgELKtQ4sOy7ZOsK-S5woLqcwAm9R8wI0iy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54912">
            <a:off x="6341693" y="4313917"/>
            <a:ext cx="2683767" cy="201023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1"/>
          <p:cNvSpPr>
            <a:spLocks noChangeArrowheads="1"/>
          </p:cNvSpPr>
          <p:nvPr/>
        </p:nvSpPr>
        <p:spPr bwMode="auto">
          <a:xfrm>
            <a:off x="0" y="548681"/>
            <a:ext cx="9144000" cy="63093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Отрасль «общее страхование» включает:</a:t>
            </a:r>
            <a:endParaRPr kumimoji="0" lang="ru-RU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1) страхование от несчастных случаев;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2) страхование на случай болезни;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3) страхование автомобильного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4) страхование железнодорожного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5) страхование воздушного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6) страхование водного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7) страхование грузов;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8) страхование имущества от ущерба;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9) страхование гражданско-правовой ответственности владельцев автомобильного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10) страхование гражданско-правовой ответственности владельцев воздушного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11) страхование гражданско-правовой ответственности владельцев водного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12) страхование гражданско-правовой ответственности, за исключением классов, указанных в подпунктах 9)-11) настоящего пункта;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13) страхование займов;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14) ипотечное страхование;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15) страхование гарантий и поручительств;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16) страхование от прочих финансовых убытков;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17) страхование судебных расходов;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18) титульное страхование.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484784"/>
            <a:ext cx="7056784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dirty="0" smtClean="0">
                <a:latin typeface="Century Gothic" pitchFamily="34" charset="0"/>
              </a:rPr>
              <a:t>По основаниям осуществления страховой выплаты</a:t>
            </a:r>
            <a:r>
              <a:rPr lang="ru-RU" sz="2100" b="1" dirty="0" smtClean="0">
                <a:latin typeface="Century Gothic" pitchFamily="34" charset="0"/>
              </a:rPr>
              <a:t>:</a:t>
            </a:r>
          </a:p>
          <a:p>
            <a:endParaRPr lang="ru-RU" sz="2100" dirty="0" smtClean="0">
              <a:latin typeface="Century Gothic" pitchFamily="34" charset="0"/>
            </a:endParaRPr>
          </a:p>
          <a:p>
            <a:pPr>
              <a:buFontTx/>
              <a:buChar char="-"/>
            </a:pPr>
            <a:r>
              <a:rPr lang="ru-RU" sz="2100" dirty="0" smtClean="0">
                <a:latin typeface="Century Gothic" pitchFamily="34" charset="0"/>
              </a:rPr>
              <a:t> </a:t>
            </a:r>
            <a:r>
              <a:rPr lang="ru-RU" sz="2100" b="1" dirty="0" smtClean="0">
                <a:solidFill>
                  <a:srgbClr val="FF0000"/>
                </a:solidFill>
                <a:latin typeface="Century Gothic" pitchFamily="34" charset="0"/>
              </a:rPr>
              <a:t>накопительные</a:t>
            </a:r>
            <a:r>
              <a:rPr lang="ru-RU" sz="2100" dirty="0" smtClean="0">
                <a:latin typeface="Century Gothic" pitchFamily="34" charset="0"/>
              </a:rPr>
              <a:t> </a:t>
            </a:r>
            <a:r>
              <a:rPr lang="ru-RU" sz="2100" dirty="0" smtClean="0">
                <a:latin typeface="Century Gothic" pitchFamily="34" charset="0"/>
              </a:rPr>
              <a:t>– страхование, предусматривающее осуществление страховой выплаты  по любому из следующих оснований: по истечении установленного договором страхового периода либо при наступлении страхового события</a:t>
            </a:r>
            <a:r>
              <a:rPr lang="ru-RU" sz="2100" dirty="0" smtClean="0">
                <a:latin typeface="Century Gothic" pitchFamily="34" charset="0"/>
              </a:rPr>
              <a:t>.</a:t>
            </a:r>
          </a:p>
          <a:p>
            <a:endParaRPr lang="ru-RU" sz="2100" dirty="0" smtClean="0">
              <a:latin typeface="Century Gothic" pitchFamily="34" charset="0"/>
            </a:endParaRPr>
          </a:p>
          <a:p>
            <a:r>
              <a:rPr lang="ru-RU" sz="2100" dirty="0" smtClean="0">
                <a:latin typeface="Century Gothic" pitchFamily="34" charset="0"/>
              </a:rPr>
              <a:t>- </a:t>
            </a:r>
            <a:r>
              <a:rPr lang="ru-RU" sz="2100" b="1" dirty="0" err="1" smtClean="0">
                <a:solidFill>
                  <a:srgbClr val="FF0000"/>
                </a:solidFill>
                <a:latin typeface="Century Gothic" pitchFamily="34" charset="0"/>
              </a:rPr>
              <a:t>ненакопительные</a:t>
            </a:r>
            <a:r>
              <a:rPr lang="ru-RU" sz="2100" b="1" dirty="0" smtClean="0">
                <a:solidFill>
                  <a:srgbClr val="FF0000"/>
                </a:solidFill>
                <a:latin typeface="Century Gothic" pitchFamily="34" charset="0"/>
              </a:rPr>
              <a:t> страхования </a:t>
            </a:r>
            <a:r>
              <a:rPr lang="ru-RU" sz="2100" dirty="0" smtClean="0">
                <a:latin typeface="Century Gothic" pitchFamily="34" charset="0"/>
              </a:rPr>
              <a:t>– страхование, предусматривающее осуществлении страховой выплаты только при наступлении страхового </a:t>
            </a:r>
            <a:r>
              <a:rPr lang="ru-RU" sz="2000" dirty="0" smtClean="0">
                <a:latin typeface="Century Gothic" pitchFamily="34" charset="0"/>
              </a:rPr>
              <a:t>случая.</a:t>
            </a:r>
            <a:endParaRPr lang="ru-RU" sz="2000" dirty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302375" cy="1143000"/>
          </a:xfrm>
        </p:spPr>
        <p:txBody>
          <a:bodyPr/>
          <a:lstStyle/>
          <a:p>
            <a:r>
              <a:rPr lang="ru-RU" sz="2500" dirty="0" smtClean="0"/>
              <a:t>На 2013 год  в РК</a:t>
            </a:r>
            <a:endParaRPr lang="ru-RU" sz="2500" dirty="0"/>
          </a:p>
        </p:txBody>
      </p:sp>
      <p:sp>
        <p:nvSpPr>
          <p:cNvPr id="142337" name="Rectangle 1"/>
          <p:cNvSpPr>
            <a:spLocks noChangeArrowheads="1"/>
          </p:cNvSpPr>
          <p:nvPr/>
        </p:nvSpPr>
        <p:spPr bwMode="auto">
          <a:xfrm>
            <a:off x="611560" y="1124744"/>
            <a:ext cx="8172400" cy="17543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Основную долю страховых премий занимает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добровольное имущественное страхование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(98650,4 млн. тенге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42,1%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 общего объема страховых премий).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личному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собрано 86 597,8 млн. тенге,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37,0%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совокупного объема страховых премий, по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обязательному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48 879,3 млн. тенге,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20,9%.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23728" y="2924944"/>
          <a:ext cx="6336704" cy="3679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1"/>
          <p:cNvSpPr>
            <a:spLocks noChangeArrowheads="1"/>
          </p:cNvSpPr>
          <p:nvPr/>
        </p:nvSpPr>
        <p:spPr bwMode="auto">
          <a:xfrm>
            <a:off x="395536" y="836712"/>
            <a:ext cx="849694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общей суммы страховых выплат, произведенных за 2013 год наибольшую долю занимают страховые выплаты по: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личному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44,6%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(страхование жизни,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аннуитетное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страхование, в том числе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страхование от несчастных случаев, страхование на случай болезни),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обязательному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38,0%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(приоритетные страховые выплаты по классам «гражданско-правовая ответственность владельцев транспортных средств» и «страхование работника от несчастных случаев при исполнении им трудовых (служебных) обязанностей») 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имущественному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17,3%.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4077072"/>
          <a:ext cx="8712969" cy="2523744"/>
        </p:xfrm>
        <a:graphic>
          <a:graphicData uri="http://schemas.openxmlformats.org/drawingml/2006/table">
            <a:tbl>
              <a:tblPr/>
              <a:tblGrid>
                <a:gridCol w="1657388"/>
                <a:gridCol w="1590507"/>
                <a:gridCol w="1687623"/>
                <a:gridCol w="1688539"/>
                <a:gridCol w="1044456"/>
                <a:gridCol w="1044456"/>
              </a:tblGrid>
              <a:tr h="55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1.01.12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1.01.13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1.01.14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Прирост, в %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млн. тенге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млн. тенге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тенге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1.01.13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1.01.14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Поступление от страховых премий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175528,7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211513,1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253072,6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19,6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Страховые выплаты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43 139,1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68 050,9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51 990,1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57,7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-23,6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683568" y="3645024"/>
            <a:ext cx="87129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Страховые премии и страховые выплаты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страховых организаций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48200" y="3787775"/>
            <a:ext cx="4110038" cy="885825"/>
          </a:xfrm>
        </p:spPr>
        <p:txBody>
          <a:bodyPr/>
          <a:lstStyle/>
          <a:p>
            <a:pPr algn="dist"/>
            <a:r>
              <a:rPr lang="ru-RU" sz="5500" dirty="0" smtClean="0"/>
              <a:t>Спасибо за внимание</a:t>
            </a:r>
            <a:r>
              <a:rPr lang="en-US" sz="5500" dirty="0" smtClean="0"/>
              <a:t>!</a:t>
            </a:r>
            <a:endParaRPr lang="en-US" sz="5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44208" y="5445224"/>
            <a:ext cx="2304256" cy="64807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51520" y="1412776"/>
            <a:ext cx="8064896" cy="4104456"/>
            <a:chOff x="96" y="1108"/>
            <a:chExt cx="5448" cy="2758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 rot="20302575" flipH="1" flipV="1">
              <a:off x="4586" y="2731"/>
              <a:ext cx="958" cy="227"/>
              <a:chOff x="2532" y="1051"/>
              <a:chExt cx="893" cy="246"/>
            </a:xfrm>
          </p:grpSpPr>
          <p:grpSp>
            <p:nvGrpSpPr>
              <p:cNvPr id="70" name="Group 9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76" name="AutoShape 10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7" name="AutoShape 11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" name="AutoShape 12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9" name="AutoShape 13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1" name="Group 14"/>
              <p:cNvGrpSpPr>
                <a:grpSpLocks/>
              </p:cNvGrpSpPr>
              <p:nvPr/>
            </p:nvGrpSpPr>
            <p:grpSpPr bwMode="auto">
              <a:xfrm rot="1353540">
                <a:off x="2682" y="1111"/>
                <a:ext cx="743" cy="186"/>
                <a:chOff x="1565" y="2568"/>
                <a:chExt cx="1118" cy="279"/>
              </a:xfrm>
            </p:grpSpPr>
            <p:sp>
              <p:nvSpPr>
                <p:cNvPr id="72" name="AutoShape 15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3" name="AutoShape 16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4" name="AutoShape 17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5" name="AutoShape 18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674" y="2351"/>
              <a:ext cx="329" cy="251"/>
              <a:chOff x="2180" y="1267"/>
              <a:chExt cx="1350" cy="1030"/>
            </a:xfrm>
          </p:grpSpPr>
          <p:sp>
            <p:nvSpPr>
              <p:cNvPr id="23" name="Oval 24"/>
              <p:cNvSpPr>
                <a:spLocks noChangeArrowheads="1"/>
              </p:cNvSpPr>
              <p:nvPr/>
            </p:nvSpPr>
            <p:spPr bwMode="gray">
              <a:xfrm>
                <a:off x="2301" y="1267"/>
                <a:ext cx="1021" cy="1030"/>
              </a:xfrm>
              <a:prstGeom prst="ellipse">
                <a:avLst/>
              </a:prstGeom>
              <a:gradFill rotWithShape="0">
                <a:gsLst>
                  <a:gs pos="0">
                    <a:schemeClr val="folHlink">
                      <a:gamma/>
                      <a:shade val="66275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66275"/>
                      <a:invGamma/>
                    </a:schemeClr>
                  </a:gs>
                </a:gsLst>
                <a:lin ang="2700000" scaled="1"/>
              </a:gradFill>
              <a:ln w="28575">
                <a:solidFill>
                  <a:srgbClr val="EAEAEA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" name="Group 25"/>
              <p:cNvGrpSpPr>
                <a:grpSpLocks/>
              </p:cNvGrpSpPr>
              <p:nvPr/>
            </p:nvGrpSpPr>
            <p:grpSpPr bwMode="auto">
              <a:xfrm rot="10082854">
                <a:off x="2180" y="2013"/>
                <a:ext cx="926" cy="237"/>
                <a:chOff x="2598" y="1026"/>
                <a:chExt cx="957" cy="242"/>
              </a:xfrm>
            </p:grpSpPr>
            <p:grpSp>
              <p:nvGrpSpPr>
                <p:cNvPr id="48" name="Group 26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598" y="1026"/>
                  <a:ext cx="957" cy="242"/>
                  <a:chOff x="2532" y="1051"/>
                  <a:chExt cx="893" cy="246"/>
                </a:xfrm>
              </p:grpSpPr>
              <p:grpSp>
                <p:nvGrpSpPr>
                  <p:cNvPr id="6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66" name="AutoShape 28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" name="AutoShape 29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8" name="AutoShape 30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" name="AutoShape 31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" name="Group 32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62" name="AutoShape 33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" name="AutoShape 34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" name="AutoShape 35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" name="AutoShape 36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49" name="Group 37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688" y="1056"/>
                  <a:ext cx="784" cy="198"/>
                  <a:chOff x="2532" y="1051"/>
                  <a:chExt cx="893" cy="246"/>
                </a:xfrm>
              </p:grpSpPr>
              <p:grpSp>
                <p:nvGrpSpPr>
                  <p:cNvPr id="50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56" name="AutoShape 39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" name="AutoShape 40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" name="AutoShape 41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" name="AutoShape 42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" name="Group 43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52" name="AutoShape 44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" name="AutoShape 45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4" name="AutoShape 46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5" name="AutoShape 47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25" name="Group 48"/>
              <p:cNvGrpSpPr>
                <a:grpSpLocks/>
              </p:cNvGrpSpPr>
              <p:nvPr/>
            </p:nvGrpSpPr>
            <p:grpSpPr bwMode="auto">
              <a:xfrm>
                <a:off x="2604" y="1361"/>
                <a:ext cx="926" cy="237"/>
                <a:chOff x="2598" y="1026"/>
                <a:chExt cx="957" cy="242"/>
              </a:xfrm>
            </p:grpSpPr>
            <p:grpSp>
              <p:nvGrpSpPr>
                <p:cNvPr id="26" name="Group 49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598" y="1026"/>
                  <a:ext cx="957" cy="242"/>
                  <a:chOff x="2532" y="1051"/>
                  <a:chExt cx="893" cy="246"/>
                </a:xfrm>
              </p:grpSpPr>
              <p:grpSp>
                <p:nvGrpSpPr>
                  <p:cNvPr id="38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44" name="AutoShape 51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" name="AutoShape 52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" name="AutoShape 53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" name="AutoShape 54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9" name="Group 55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40" name="AutoShape 56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" name="AutoShape 57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" name="AutoShape 58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3" name="AutoShape 59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7" name="Group 60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688" y="1056"/>
                  <a:ext cx="784" cy="198"/>
                  <a:chOff x="2532" y="1051"/>
                  <a:chExt cx="893" cy="246"/>
                </a:xfrm>
              </p:grpSpPr>
              <p:grpSp>
                <p:nvGrpSpPr>
                  <p:cNvPr id="28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34" name="AutoShape 62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" name="AutoShape 63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" name="AutoShape 64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" name="AutoShape 65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9" name="Group 66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30" name="AutoShape 67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" name="AutoShape 68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2" name="AutoShape 69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3" name="AutoShape 70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cxnSp>
          <p:nvCxnSpPr>
            <p:cNvPr id="7" name="AutoShape 71"/>
            <p:cNvCxnSpPr>
              <a:cxnSpLocks noChangeShapeType="1"/>
              <a:stCxn id="23" idx="0"/>
            </p:cNvCxnSpPr>
            <p:nvPr/>
          </p:nvCxnSpPr>
          <p:spPr bwMode="auto">
            <a:xfrm rot="16200000">
              <a:off x="1597" y="1690"/>
              <a:ext cx="883" cy="422"/>
            </a:xfrm>
            <a:prstGeom prst="bentConnector2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8" name="AutoShape 72"/>
            <p:cNvCxnSpPr>
              <a:cxnSpLocks noChangeShapeType="1"/>
              <a:stCxn id="23" idx="4"/>
            </p:cNvCxnSpPr>
            <p:nvPr/>
          </p:nvCxnSpPr>
          <p:spPr bwMode="auto">
            <a:xfrm rot="16200000" flipH="1">
              <a:off x="1599" y="2840"/>
              <a:ext cx="879" cy="422"/>
            </a:xfrm>
            <a:prstGeom prst="bentConnector2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9" name="Line 73"/>
            <p:cNvSpPr>
              <a:spLocks noChangeShapeType="1"/>
            </p:cNvSpPr>
            <p:nvPr/>
          </p:nvSpPr>
          <p:spPr bwMode="auto">
            <a:xfrm>
              <a:off x="1974" y="2482"/>
              <a:ext cx="2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" name="Group 74"/>
            <p:cNvGrpSpPr>
              <a:grpSpLocks/>
            </p:cNvGrpSpPr>
            <p:nvPr/>
          </p:nvGrpSpPr>
          <p:grpSpPr bwMode="auto">
            <a:xfrm>
              <a:off x="2266" y="1108"/>
              <a:ext cx="1411" cy="710"/>
              <a:chOff x="2298" y="1260"/>
              <a:chExt cx="1335" cy="672"/>
            </a:xfrm>
          </p:grpSpPr>
          <p:sp>
            <p:nvSpPr>
              <p:cNvPr id="21" name="AutoShape 75"/>
              <p:cNvSpPr>
                <a:spLocks noChangeArrowheads="1"/>
              </p:cNvSpPr>
              <p:nvPr/>
            </p:nvSpPr>
            <p:spPr bwMode="ltGray">
              <a:xfrm>
                <a:off x="2298" y="1260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2" name="Picture 76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1280"/>
                <a:ext cx="386" cy="424"/>
              </a:xfrm>
              <a:prstGeom prst="rect">
                <a:avLst/>
              </a:prstGeom>
              <a:noFill/>
            </p:spPr>
          </p:pic>
        </p:grpSp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2258" y="2131"/>
              <a:ext cx="1411" cy="710"/>
              <a:chOff x="2291" y="2228"/>
              <a:chExt cx="1335" cy="672"/>
            </a:xfrm>
          </p:grpSpPr>
          <p:sp>
            <p:nvSpPr>
              <p:cNvPr id="19" name="AutoShape 78"/>
              <p:cNvSpPr>
                <a:spLocks noChangeArrowheads="1"/>
              </p:cNvSpPr>
              <p:nvPr/>
            </p:nvSpPr>
            <p:spPr bwMode="ltGray">
              <a:xfrm>
                <a:off x="2291" y="2228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0" name="Picture 79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2250"/>
                <a:ext cx="386" cy="424"/>
              </a:xfrm>
              <a:prstGeom prst="rect">
                <a:avLst/>
              </a:prstGeom>
              <a:noFill/>
            </p:spPr>
          </p:pic>
        </p:grpSp>
        <p:grpSp>
          <p:nvGrpSpPr>
            <p:cNvPr id="12" name="Group 80"/>
            <p:cNvGrpSpPr>
              <a:grpSpLocks/>
            </p:cNvGrpSpPr>
            <p:nvPr/>
          </p:nvGrpSpPr>
          <p:grpSpPr bwMode="auto">
            <a:xfrm>
              <a:off x="2260" y="3156"/>
              <a:ext cx="1411" cy="710"/>
              <a:chOff x="2293" y="3198"/>
              <a:chExt cx="1335" cy="672"/>
            </a:xfrm>
          </p:grpSpPr>
          <p:sp>
            <p:nvSpPr>
              <p:cNvPr id="17" name="AutoShape 81"/>
              <p:cNvSpPr>
                <a:spLocks noChangeArrowheads="1"/>
              </p:cNvSpPr>
              <p:nvPr/>
            </p:nvSpPr>
            <p:spPr bwMode="ltGray">
              <a:xfrm>
                <a:off x="2293" y="3198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18" name="Picture 82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3216"/>
                <a:ext cx="386" cy="424"/>
              </a:xfrm>
              <a:prstGeom prst="rect">
                <a:avLst/>
              </a:prstGeom>
              <a:noFill/>
            </p:spPr>
          </p:pic>
        </p:grpSp>
        <p:sp>
          <p:nvSpPr>
            <p:cNvPr id="13" name="Rectangle 83"/>
            <p:cNvSpPr>
              <a:spLocks noChangeArrowheads="1"/>
            </p:cNvSpPr>
            <p:nvPr/>
          </p:nvSpPr>
          <p:spPr bwMode="auto">
            <a:xfrm>
              <a:off x="2294" y="1245"/>
              <a:ext cx="1332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latin typeface="Century Gothic" pitchFamily="34" charset="0"/>
                </a:rPr>
                <a:t>Имущественное</a:t>
              </a:r>
              <a:endParaRPr lang="en-US" sz="2000" b="1" dirty="0">
                <a:solidFill>
                  <a:srgbClr val="FFFFFF"/>
                </a:solidFill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4" name="Rectangle 84"/>
            <p:cNvSpPr>
              <a:spLocks noChangeArrowheads="1"/>
            </p:cNvSpPr>
            <p:nvPr/>
          </p:nvSpPr>
          <p:spPr bwMode="auto">
            <a:xfrm>
              <a:off x="2294" y="2253"/>
              <a:ext cx="1332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latin typeface="Century Gothic" pitchFamily="34" charset="0"/>
                </a:rPr>
                <a:t>Личное</a:t>
              </a:r>
              <a:endParaRPr lang="en-US" sz="2000" b="1" dirty="0"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2294" y="3293"/>
              <a:ext cx="1332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solidFill>
                    <a:srgbClr val="FFFFFF"/>
                  </a:solidFill>
                  <a:latin typeface="Century Gothic" pitchFamily="34" charset="0"/>
                </a:rPr>
                <a:t>Социальное</a:t>
              </a:r>
              <a:endParaRPr lang="en-US" sz="2000" b="1" dirty="0">
                <a:solidFill>
                  <a:srgbClr val="FFFFFF"/>
                </a:solidFill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6" name="Rectangle 86"/>
            <p:cNvSpPr>
              <a:spLocks noChangeArrowheads="1"/>
            </p:cNvSpPr>
            <p:nvPr/>
          </p:nvSpPr>
          <p:spPr bwMode="auto">
            <a:xfrm>
              <a:off x="96" y="1560"/>
              <a:ext cx="1605" cy="2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dirty="0" smtClean="0"/>
                <a:t>Исходя из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характеристики объектов </a:t>
              </a:r>
              <a:r>
                <a:rPr lang="ru-RU" sz="2000" dirty="0" smtClean="0"/>
                <a:t>страхования, целесообразно выделять пять основные отрасли страхования</a:t>
              </a:r>
              <a:endParaRPr lang="en-US" sz="2000" u="sng" dirty="0">
                <a:latin typeface="Century Gothic" pitchFamily="34" charset="0"/>
                <a:cs typeface="Arial" charset="0"/>
              </a:endParaRPr>
            </a:p>
          </p:txBody>
        </p:sp>
      </p:grpSp>
      <p:sp>
        <p:nvSpPr>
          <p:cNvPr id="83" name="Скругленный прямоугольник 82"/>
          <p:cNvSpPr/>
          <p:nvPr/>
        </p:nvSpPr>
        <p:spPr>
          <a:xfrm>
            <a:off x="5940152" y="2348880"/>
            <a:ext cx="2376264" cy="1080120"/>
          </a:xfrm>
          <a:prstGeom prst="roundRect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</a:rPr>
              <a:t>Страхование </a:t>
            </a:r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</a:rPr>
              <a:t>ответственности</a:t>
            </a:r>
            <a:endParaRPr lang="ru-RU" b="1" dirty="0">
              <a:solidFill>
                <a:srgbClr val="FFFFFF"/>
              </a:solidFill>
              <a:latin typeface="Century Gothic" pitchFamily="34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6012160" y="3789040"/>
            <a:ext cx="2304256" cy="108012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Страхование экономических </a:t>
            </a:r>
            <a:r>
              <a:rPr lang="ru-RU" b="1" dirty="0" smtClean="0">
                <a:solidFill>
                  <a:schemeClr val="tx1"/>
                </a:solidFill>
              </a:rPr>
              <a:t>рисков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2843808" y="2780928"/>
            <a:ext cx="29523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2843808" y="4293096"/>
            <a:ext cx="28803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3" name="Picture 3" descr="https://encrypted-tbn3.gstatic.com/images?q=tbn:ANd9GcRlxnEsRIbv6TYMyDOVpIrpIOwFHm0iCQboY3QMu5J4dPtGMeqm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25144"/>
            <a:ext cx="2843808" cy="2132856"/>
          </a:xfrm>
          <a:prstGeom prst="rect">
            <a:avLst/>
          </a:prstGeom>
          <a:noFill/>
        </p:spPr>
      </p:pic>
      <p:sp>
        <p:nvSpPr>
          <p:cNvPr id="4" name="AutoShape 3"/>
          <p:cNvSpPr>
            <a:spLocks noChangeArrowheads="1"/>
          </p:cNvSpPr>
          <p:nvPr/>
        </p:nvSpPr>
        <p:spPr bwMode="ltGray">
          <a:xfrm>
            <a:off x="1907704" y="980728"/>
            <a:ext cx="6696744" cy="4392488"/>
          </a:xfrm>
          <a:prstGeom prst="roundRect">
            <a:avLst>
              <a:gd name="adj" fmla="val 1644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ltGray">
          <a:xfrm>
            <a:off x="827584" y="1124744"/>
            <a:ext cx="1368152" cy="93610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dirty="0" smtClean="0">
                <a:solidFill>
                  <a:srgbClr val="FFFFFF"/>
                </a:solidFill>
                <a:latin typeface="+mj-lt"/>
              </a:rPr>
              <a:t>    </a:t>
            </a:r>
            <a:r>
              <a:rPr lang="ru-RU" sz="2800" b="1" dirty="0" smtClean="0">
                <a:solidFill>
                  <a:srgbClr val="FFFFFF"/>
                </a:solidFill>
                <a:latin typeface="+mj-lt"/>
              </a:rPr>
              <a:t> 1.</a:t>
            </a:r>
            <a:endParaRPr lang="ru-RU" sz="28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2641" name="Rectangle 1"/>
          <p:cNvSpPr>
            <a:spLocks noChangeArrowheads="1"/>
          </p:cNvSpPr>
          <p:nvPr/>
        </p:nvSpPr>
        <p:spPr bwMode="auto">
          <a:xfrm>
            <a:off x="2267744" y="1052736"/>
            <a:ext cx="604867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EC2C0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EC2C0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Имущественное страхование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– объектом страхования выступает имущество в различных видах;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его экономическое назначение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– возмещение ущерба, возникшего вследствие страхового случая. Застрахованным может быть имущество, являющееся как собственностью страхователя, так и находящееся в его владении, пользовании, распоряжении. Страхователями выступают не только собственники имущества, но и другие юридические и физические лица, несущие ответственность за его сохранность.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pic>
        <p:nvPicPr>
          <p:cNvPr id="7" name="Picture 23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196752"/>
            <a:ext cx="1689100" cy="244475"/>
          </a:xfrm>
          <a:prstGeom prst="rect">
            <a:avLst/>
          </a:prstGeom>
          <a:noFill/>
        </p:spPr>
      </p:pic>
      <p:sp>
        <p:nvSpPr>
          <p:cNvPr id="112645" name="AutoShape 5" descr="data:image/jpeg;base64,/9j/4AAQSkZJRgABAQAAAQABAAD/2wCEAAkGBxIQDxIQEBQVFRIUEBQPEBAQFRQVDxQVFBQWFhQUFBQYHCggGBolHBQUITEhJSkrLi4uFx8zODMsNygtLisBCgoKDg0OGhAQGywkICQsLCwsLSwsLCwsLC0vLCwsLCwsLC0tLCwsLCwsLCwsLCwsLCwsLCwsLCwsLCwsLCwsLP/AABEIAMIBAwMBIgACEQEDEQH/xAAcAAABBQEBAQAAAAAAAAAAAAAAAgMEBQYBBwj/xABIEAABAwICBgYGBQoEBwEAAAABAAIDBBEFEgYhMUFRYRMicYGRoQcyQrHB0RQjUnKSM2JjgpOistLh8BUkU8IXQ1Rzg6PxFv/EABoBAQACAwEAAAAAAAAAAAAAAAABAgMEBQb/xAAuEQACAgEDAgMIAgMBAAAAAAAAAQIRAwQSIQUxE0FRFCIyUmFxgZGS4aGx0RX/2gAMAwEAAhEDEQA/APcUIQgBCEIAQhCAEIQgBCEIAQhCAEISJpA1pc7UAC4ngBrJQC0LOO02oP8AXb3Nef8Aakt05w//AKho+8Hj3tVPEh6mXwMvyv8ARpUJEbw4AjWCLg8jrCWrmIEIQgBCEIAQhCAEIQgBCEIAQhCAEIQgBCEIAQhCAEIQgBCEIAQhCAEIXCgArD6RacmCd0UDGvDOq9zibZ94FuHvvwVrppj30SCzD9dJdsQ3j7Tz2XHeQvIS7efPaufrNS4PZB8na6XoI5U8mVWvJeptD6Rqj/Si/f8Amo9T6Qal7HMMcNnNLTqfexFvtLIkpt5Wj7Tl7bv9f8Ox/wCfpfkX+RkKHJtPepihSbT2rHE2Wbel9IdaGgDoQAA0fVuvYCw9tPf8Qa7jF+zP8yx8IsE8FkeoyfMzX9g03yI1J0/rvtR/s/6pB09r/ts/ZtWZuuKPHy/Mx7Hp/kX6NKdO6/8A1G/s2fJIOn1cxzXOkDgHAuZkjGYA3Lbhtxcau9ZxQauax77D4q0c2Rv4mUnpdOo/Av0j6SpJ2yMbIw3a5oe08Q4XBTyxHorxbpaPoHG7oHZB/wBt1yw92tv6q267WOW6KkeTzY3jm4PyBCEK5jBCEIAQhCAEIQgBCEIAQhCAEIQgBCEIAQhCAFHrqpsUbpHmzGtLnOO4BPuK8x9I+kPSP+iRnqMN5iNjn7mdg29vYsOfKsUNzNjS6eWoyKC/P0RmsfxZ1XUPmdcA9WNp9lg9VvmSeZKrly64uDKTk7fc9nCMYRUYrhHSkPCUuFQWGUwyLrE8zbxUhwXAropZ0JYKQugqKFi1xCFFEjcz7BaCo0bP+G3t9b+XtvBA1M/DcdpUDRyg+k1TQ78mzrvvsIB1N7z5XXpskYLbLo6XAnFyZxuoarbNRj92edejXGPo9bHc9SYfR38Lu/Jn8Vh+sV7o0r5zxuiNNVvYNQJzxkbgTcW7Dcdy920WxX6XRwz+05lngbA9vVePxArPpZVcH5Gj1GCe3KvPgt0IQtw5YIQhACEIQAhCEAIQhACEIQAhCEAIQhAC4V1JcgM/ppj4o6clp+tkuyIc97zyHvsvGibkkm5JuSdpJ2k81ZaY4u+WulFQDG5jsjI3A9Vg9W2439a423VOJ2nY4eK4uqySnP6I9X07BHDiu+Xyx5cXAULVo6FnVwoXLoBJXF0risQCELqBHUiZ9glKbo7h/wBJqmtPqM67+BAOpvebd11fHHfJJGPLkUIOTNFhuHOpsPLxdsrx0hcNTm3sGgHdYHxJTWBB7qiJz3OdrJ67nO9k8StNjLL0zh2D95qrcIp7SNPC/uXfxxUYUeNzTc8m5+fJVekTDc0bZ27WHrfddt87HxVh6HsX60tK46nfXxDmLNkH8J8Vc4nTCWJzHC4c0tI7QvMdDpnxYnFHD1pGVJitfa0OLJL/AKuYrSyJwyqSOrjay6eUH5co+hwurjV1bpxgQhCAEIQgBCEIAQhCAEIQgBCEIAQuKHimJx00ZklcGtGrmTwaN5UN1yyUm3SJl0y+cbBrPAfNeVaQ6Yz1TiyK8UR1BrTaR33nD3DzTmj+EkESOcQdu0g+K1ZauKdJWdGHTZuO6bo9FrMHhqNdRFE/Vbrsa424ZiLrzzEdCKUyPAZls9wAaSABmOwXWsGkbYABIS5u8+1/VR5apkjjIw3Y8l7SNhBN1ZyhkXBSEMuJ07oxE3o/ZtjkePA/BQptCqhvqTX5OB+ZU7S3GKinqPqpC1uRrslmubvB1EKmb6RKpjmhzIntO3U5rtvEOt5KvgRfkW9syRdJiZdH61m5ruwj4gKJJS1TPWhPcL+4leu5AQL/AN61GrXRxMdJJYMaLuJBsB3AnyWN6aDNiPUMqPI3VTm+vG4doI94Q2uYePgvTI66jl1NkiJ4CRl/wuIPkuzYFTybY2m/Fo8isctIjNDqj80ebCpYfa8dScDwdhHcQtpUaG07tjbfdJHxVfNoGz2XuHgfeFjekfkbEepQfdGamdYdq9A0OwzoYA5w68nXdxA9lvh5kqjw/Qgtla58l4wQ5zC3W62699Xgt3GywWzpcDi9zNLqGsWSKjD8nJ25m5bXG+/aE2yK3DuH9lKfOwOyZhntfLcZrcbbba1XaQ4uaSASMaHudIIwHGwFwTc/h2LcujlJWywlNhrWhgwuNuSRjWNkDR18jc1yLHXa685wHF5qnpHTEarBrWizRe9+fBeh1OMRtPRtILhqNtYby7VTdFcsySxzdKJK+lFup4/WbrHh/wDVJZIHC4II4hYbSGkNQ03e7kMxDfAalhoq6qoJbxSOGvW1xLoncnNOrv1HmsD1iUqo2YdNlOFxkr9D3VCymiWmkVbaN1o6jfGTqfxMZ3jltHPatUCtqMlJWjQnCUHtkqZ1CEKxQEIQgBCEIAQhCAEIXCUBBxjE46aJ0sh1DUB7TnHY1o3krx/HsZkqpDJIeTGD1WDgOfPerXSzFn11X0cQLmMcWRMbclx2OfYbb+4Ig0JqXgF5ZEODjd3g3V5rRzOWV7Yrg7Glx48Ed+R8sqsCpsz8x3K8xHFRE2wKtKLQmSNhtMwm32SPiVh9IcLqY3EuGZo2uYb27RtHgtd4Jx7o3I6rFN0mVuK4o+QnWtnonU5qKHkHN/C9w+C83q36tS0WhmI2pmsvse8eLyfisuFUYdVNOh3T89cu/QX8C9eby1LiLngdQXommMmcA8YnDzPzXmrx1T2H3Ldj2ONk+I+k4X3Y08RdV+kbc1JMOMZ+CdopbxRnixp8QEnEWZ4ns+0wjWbDxKqu5d9jzKooBc/FbT0eQ5KeQfpif/Wz5KuqsIkGvKbcd3iNSutEmFkcgIt9Zf8AcasuR3ExY41IviF3Km8yUHrAbKFELN6f1UkcEIic5uaQhxYSCRl2XHNaN7lUaSsDmxAi4u4kHuWWPKRjm6ZmNCIiJ3uP+na+83c35K70vbnhib+lv+675pnBabo3vNurYBp7z8lKxPK8NDgTludtm3Pmoa4JTW6yqws9FE93afBqpsFxhzbG5N9ZvtPEqZjdZkhkAsLRvsALAdUrG4dUWstTMrOlpZJN/U9RpMdB1EqPj8LZGZgsUyZxcA0Ek7A25J7AFtsMwmrlh/JOGr2y1p8CVreHJ9kbviwhy+DEuJa4FpIc03a4GxBGwg7ivWdANMPpTfo85AqGi4OwStG0j84bx38beeYjo7VMJJhcR+YWv8mklVEM74ZWyMJZJG4OB2OaRxHwV8UpYpcowajHj1EeGrPpFCqNF8ZbWUrJxqJFpG/ZePWHxHIhW66idq0efaadMEIQpIBCEIAQhCAFSaWVUjKcshF5JndA03sGZmuJeeQDTsV2qnFyC8De1ub8VwD+6fEpV8ExdOyu0bweOljysF3EdeQ+s75Dkrh7dSjUh1KWFkiklSE5OTti6V25Z7SDDbOLhsKvdhuE+5okbYqJIJnz9prhnRZpWi32wNn3lnNHMQygi/tk7eNl71pNoq2eN7SLhwIuNouvnvSDRWbD5SJml0V+pM3U08Mx9k8vBYPDp2Z5Zm0kafEqjPGOWYeQWAMriNQtqVrFVgty5nAcCTbxXXxNte4tx1KyRjfPJ7Vg1SDTQH9DH/AFOz3XneC6WQNijjLi0sY1hLmnLdoA1FaiixZjxdjmuH5pB9yo0TuLnoxtGo8W6vclMJB2k9tvftUJlWCnRMFVl1ImdIlNkULpEoSKpkRLkfsUWrfny3A6uwnXt5JMkqhz1ICzR7GLJ3HHvtvVViFbYJmsr7XWRxnSBouG9Y8tnipKJidIq4mN4GslpFgqnR6J072sb2k7gN5VZI+aqkDGAvcdjGf35lepaE6ImnaXP1yPsXAaw3g0Hf2qjx7jLHM4u0XmCYYyJoaxus7XHW49pW2hPRxAKFQ0QjGZ23cEqeUuKyxjRinNt8jZdcqsxrB4qltpG9a1myDVI3sO8cjqVq2NclYpcU1TKxm4u0zPaAGSirHUb+syUF8bxqF2AnMAd9tRHZu1r0wLCzsy5ZvaheJgeQ9cd7S5bljrgEbCLhUhHaqL5Z73u8/MUhCFYxAhCEAIQhACo52E1M3DooQO28t/eFd3VbIPrpObIyO4vB94UokZg1KY1MOjsbqREr2KCyBqTuRcLUsgWyS6iYjg8U7S17Qbix1Ag9o3p/Kuh5Cq16A8q0j9DkbyX0rjGTrs3XH+A7O4hYDEfR1iEJIyCQcWGzvwOt5Er6YEgVHpLj0dOBGSOkeLgbcrdmb5d6xzairZkxwlkkox7nzNU4RNCcsjHsPCRhb4XTDQ9pu24P2mnX5L2iopKaYlxd1jrJJuT23VVV6NRHYWntAWr7VH0Og+mz8mefUmk1TFskLhwkGbz2+au6PTsjVLH+tGf9p+anVOjDPstPYT81XyaMxDa09znK3tEGU9gyr0L+j0up32+synhIMp8Tq81bR4mCLggjiDceKwp0egG534inqfDYojdmYdj3jyuqvPAstHlNlU4kLalnMS0haCWtu9+5jASe+ybkkBFjc9qXQ1roHh0WriPZdycN6lamKEtBkfNlU7DMRrDqhexh+3aNvfm6x8CrjC/Ri42NTL/wCOEe97vgB2r0jBpWVELZYxqO0b2uHrNPerWOC25biSatHOktrplBgmjENO3LEwMG+3rH7xOsrQRRtYNQ1p1sRTjKVWoiyK+7kuOnU+OnTrYVNEEEQpqaNWbo1GkYgKqsps0MrftRSN8WEfFaDB35qeInaY2+5Vs+pjzwjef3TbzsrahGWNreDQFSXcm+KJKFwFdUEAhCEALhKCm3uQCZH2VdWSWLXjnGe+xb5t809USKv6UOJY46njLfg7a0+Kqi5ZwPDmgp1rbLN0OImGUxyagTY33O+X9Fp43ghZExQ41KsktS1VlWcsuZAlIQgYnLWNLnGzQC4k7gBcrxPGa91TUSTO9p3VH2WjU1vh53XqGndVko3NG2Vwi7jrd5AjvXlphXP1uXlRO70jB7ryP7Ii5yN6V07uJTxhSDEtHcdjYINQ7ikOlcU6Y1zo1O4jwyM65SDGpZjXOjTcPDInRI6FTOjXRGm4eGaP0c1mSd1O71ZQXM5PaL+bQfwhemNpQvF6GYwyslG2N7ZBzym5HeNXevcYnhwDhsIBB5HYuno8rcNvoef6rh2ZFJeY02nSxEnkLbtnLGxGgtS029yIlDUpUaRPyOVBj2LiJuVvru2DhxKs3Rah2SYPfkGwuGb7rTmd7rd6soKi6zdG/JD0jvWk6rL7cntO79QU+knWNsUaKN6eBVfTyXU1pREMcQhCkqccmJCn3KNIgK+qKpqsq5qmqrniVTIR6yH6THnb+WYLSN3vaNjxxPFJwPHejIjlOrY1x3cimrujeHsNnA3BCdqKSKs1ttFPvYfych4jgVJBr4JwVIBXnkNfPROyTNdk3X3fddsI5LVYbjUcou0g+8do3K3cii6XCmo5gU5dQVMP6Q6n6yGPg1zz3kAfwlZEWV36Rnf51o4U7P45FmRIuJqreVnr+nJR00ES8iSYkwJl0TrX5N/gcMKT0S506OnUWxSDolzo1wzJPSqbZFIV0aMiQZUkyKVZHA5YL1rRWo6SigdwjDD2s6vwXj5evUfR8+9C2+6SQfvE/Fb2h4m19DjdZV4k/RmnXCUkvTL5bLq0edodc5RpZbKLVV7WgklZLFtKC49HTjM46sw1juHtFT2JRb49jzYRYa3n1W/E8As3hdK6oe6ec2ib1pH+5jfdZOUuBED6RXPMbSb5TrmkPADd/exdr64zWjY3JCz1Ix/E47z/AHzVG77k2LqK0yyZrWaOqxu5rRsCs6J6qKeJW1IxVLF9SOVlEVV0gVnEpRRjyF1CsVApmQJ8pDggIEzFBmiVu9iiyxITZRTQqvqIFoZYFBmp1FE2V0WLysbkeGyx/YlF/B3zumx9Be7MOlpn8WdaPwsdXcE9PSqunpFFijR0LHn8lUwy8NeV/e25Vi2Sob60ZP3XNPxXnU9ImGyzR+pJI37r3AeRU7gWuncE8k7JWQSn6oMdZjjbK5xGwfneSyj+lb60Mo7Y3j3hXg0jrmCwncebg1zh2Ej3pI0zxBv/ADQfvRs+AWpl08ZS3cnU02vnjgoccetlAaq21rx2tK59OZvuO0FaEaf1o29Ge2MfApQ9IVVvEPfEf5lrvBBd2/0b8dblfZR/l/RmjiEfFNPxVgOo37Fqx6Qqj7NP+zP86z+MYkaqUzSZA4gNsxtm6uV1injgl7tv8Gxi1GRv30kvvZC/xZicZiMZ9pN5W8vBaaj04nhjZE1sGVjQwF0ZzWAsLnMqwxxfxcF82eUV7lP80UH09nHyR9LB2Bx7GlaX/iHU7mwd0Z/mXP8A9/WHYIu6L5lZ1hh6v9GrLWZV3Uf5f0Z5r3n1Y5D2McfgvStC6l0dG1hjkzZnuLcjr63G27hZZYabV7vba0fmxsv3XCkVGmNa/U1wYOIALvEi3ktnBijB7lZzNZrJZY7OPXh2bt1TO71Ynd9h7yotTDUWu90cQ4yPssA+vq5PXnlPLO4DwBSWUZcbuuTxOsrb3HONFVw0pP8Amat036KmbZh5F2u/ikx40yIZaOBsX6R/XlPwHiVWQ0SmxUai2CO8vldnkcXOO92s/wBFKgp1KhpFNhpVAI8FOrKnhS4adToYUoNjlMxT4wmYmKS0KxDYpC6hCAXCF1CAQWppzFISSEBDkiUWSBWham3RoCkkplElpFoHQpl8CiiUzMS0Khy4eta6lTL6NQWRjJcO5KFNhvJbp9AmH4dyUEmCkwzko78L5LfuwzkmjhXJVosjAnCuS5/hPJb7/CeS6MJ5KNpZSowIwjl5JxuE8lvRhPJLbhPJTtG8wrMJ5KRHhPJbduFck6zDBwUpFGzGx4VyUqPCuS1zMOHBPNoFairZlY8L5KVHhq0raMJwUoSiCgjoFIZRK7FMlinU0RZUspFIZTKwEKW2JKIsiMgUhkSeDEsBSBDWpYC6hACEIQAhCEAIQhAcKQUIQCSkIQgOJCEKCwkhJcEIUEiSEkhCECOWS2hcQhI5ZdAQhCGdAS2hcQhD7i11dQpRABKaEIUkCkIQgOlAQhAKQhCAEIQgBCE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47" name="AutoShape 7" descr="data:image/jpeg;base64,/9j/4AAQSkZJRgABAQAAAQABAAD/2wCEAAkGBxIQDxIQEBQVFRIUEBQPEBAQFRQVDxQVFBQWFhQUFBQYHCggGBolHBQUITEhJSkrLi4uFx8zODMsNygtLisBCgoKDg0OGhAQGywkICQsLCwsLSwsLCwsLC0vLCwsLCwsLC0tLCwsLCwsLCwsLCwsLCwsLCwsLCwsLCwsLCwsLP/AABEIAMIBAwMBIgACEQEDEQH/xAAcAAABBQEBAQAAAAAAAAAAAAAAAgMEBQYBBwj/xABIEAABAwICBgYGBQoEBwEAAAABAAIDBBEFEgYhMUFRYRMicYGRoQcyQrHB0RQjUnKSM2JjgpOistLh8BUkU8IXQ1Rzg6PxFv/EABoBAQACAwEAAAAAAAAAAAAAAAABAgMEBQb/xAAuEQACAgEDAgMIAgMBAAAAAAAAAQIRAwQSIQUxE0FRFCIyUmFxgZGS4aGx0RX/2gAMAwEAAhEDEQA/APcUIQgBCEIAQhCAEIQgBCEIAQhCAEISJpA1pc7UAC4ngBrJQC0LOO02oP8AXb3Nef8Aakt05w//AKho+8Hj3tVPEh6mXwMvyv8ARpUJEbw4AjWCLg8jrCWrmIEIQgBCEIAQhCAEIQgBCEIAQhCAEIQgBCEIAQhCAEIQgBCEIAQhCAEIXCgArD6RacmCd0UDGvDOq9zibZ94FuHvvwVrppj30SCzD9dJdsQ3j7Tz2XHeQvIS7efPaufrNS4PZB8na6XoI5U8mVWvJeptD6Rqj/Si/f8Amo9T6Qal7HMMcNnNLTqfexFvtLIkpt5Wj7Tl7bv9f8Ox/wCfpfkX+RkKHJtPepihSbT2rHE2Wbel9IdaGgDoQAA0fVuvYCw9tPf8Qa7jF+zP8yx8IsE8FkeoyfMzX9g03yI1J0/rvtR/s/6pB09r/ts/ZtWZuuKPHy/Mx7Hp/kX6NKdO6/8A1G/s2fJIOn1cxzXOkDgHAuZkjGYA3Lbhtxcau9ZxQauax77D4q0c2Rv4mUnpdOo/Av0j6SpJ2yMbIw3a5oe08Q4XBTyxHorxbpaPoHG7oHZB/wBt1yw92tv6q267WOW6KkeTzY3jm4PyBCEK5jBCEIAQhCAEIQgBCEIAQhCAEIQgBCEIAQhCAFHrqpsUbpHmzGtLnOO4BPuK8x9I+kPSP+iRnqMN5iNjn7mdg29vYsOfKsUNzNjS6eWoyKC/P0RmsfxZ1XUPmdcA9WNp9lg9VvmSeZKrly64uDKTk7fc9nCMYRUYrhHSkPCUuFQWGUwyLrE8zbxUhwXAropZ0JYKQugqKFi1xCFFEjcz7BaCo0bP+G3t9b+XtvBA1M/DcdpUDRyg+k1TQ78mzrvvsIB1N7z5XXpskYLbLo6XAnFyZxuoarbNRj92edejXGPo9bHc9SYfR38Lu/Jn8Vh+sV7o0r5zxuiNNVvYNQJzxkbgTcW7Dcdy920WxX6XRwz+05lngbA9vVePxArPpZVcH5Gj1GCe3KvPgt0IQtw5YIQhACEIQAhCEAIQhACEIQAhCEAIQhAC4V1JcgM/ppj4o6clp+tkuyIc97zyHvsvGibkkm5JuSdpJ2k81ZaY4u+WulFQDG5jsjI3A9Vg9W2439a423VOJ2nY4eK4uqySnP6I9X07BHDiu+Xyx5cXAULVo6FnVwoXLoBJXF0risQCELqBHUiZ9glKbo7h/wBJqmtPqM67+BAOpvebd11fHHfJJGPLkUIOTNFhuHOpsPLxdsrx0hcNTm3sGgHdYHxJTWBB7qiJz3OdrJ67nO9k8StNjLL0zh2D95qrcIp7SNPC/uXfxxUYUeNzTc8m5+fJVekTDc0bZ27WHrfddt87HxVh6HsX60tK46nfXxDmLNkH8J8Vc4nTCWJzHC4c0tI7QvMdDpnxYnFHD1pGVJitfa0OLJL/AKuYrSyJwyqSOrjay6eUH5co+hwurjV1bpxgQhCAEIQgBCEIAQhCAEIQgBCEIAQuKHimJx00ZklcGtGrmTwaN5UN1yyUm3SJl0y+cbBrPAfNeVaQ6Yz1TiyK8UR1BrTaR33nD3DzTmj+EkESOcQdu0g+K1ZauKdJWdGHTZuO6bo9FrMHhqNdRFE/Vbrsa424ZiLrzzEdCKUyPAZls9wAaSABmOwXWsGkbYABIS5u8+1/VR5apkjjIw3Y8l7SNhBN1ZyhkXBSEMuJ07oxE3o/ZtjkePA/BQptCqhvqTX5OB+ZU7S3GKinqPqpC1uRrslmubvB1EKmb6RKpjmhzIntO3U5rtvEOt5KvgRfkW9syRdJiZdH61m5ruwj4gKJJS1TPWhPcL+4leu5AQL/AN61GrXRxMdJJYMaLuJBsB3AnyWN6aDNiPUMqPI3VTm+vG4doI94Q2uYePgvTI66jl1NkiJ4CRl/wuIPkuzYFTybY2m/Fo8isctIjNDqj80ebCpYfa8dScDwdhHcQtpUaG07tjbfdJHxVfNoGz2XuHgfeFjekfkbEepQfdGamdYdq9A0OwzoYA5w68nXdxA9lvh5kqjw/Qgtla58l4wQ5zC3W62699Xgt3GywWzpcDi9zNLqGsWSKjD8nJ25m5bXG+/aE2yK3DuH9lKfOwOyZhntfLcZrcbbba1XaQ4uaSASMaHudIIwHGwFwTc/h2LcujlJWywlNhrWhgwuNuSRjWNkDR18jc1yLHXa685wHF5qnpHTEarBrWizRe9+fBeh1OMRtPRtILhqNtYby7VTdFcsySxzdKJK+lFup4/WbrHh/wDVJZIHC4II4hYbSGkNQ03e7kMxDfAalhoq6qoJbxSOGvW1xLoncnNOrv1HmsD1iUqo2YdNlOFxkr9D3VCymiWmkVbaN1o6jfGTqfxMZ3jltHPatUCtqMlJWjQnCUHtkqZ1CEKxQEIQgBCEIAQhCAEIXCUBBxjE46aJ0sh1DUB7TnHY1o3krx/HsZkqpDJIeTGD1WDgOfPerXSzFn11X0cQLmMcWRMbclx2OfYbb+4Ig0JqXgF5ZEODjd3g3V5rRzOWV7Yrg7Glx48Ed+R8sqsCpsz8x3K8xHFRE2wKtKLQmSNhtMwm32SPiVh9IcLqY3EuGZo2uYb27RtHgtd4Jx7o3I6rFN0mVuK4o+QnWtnonU5qKHkHN/C9w+C83q36tS0WhmI2pmsvse8eLyfisuFUYdVNOh3T89cu/QX8C9eby1LiLngdQXommMmcA8YnDzPzXmrx1T2H3Ldj2ONk+I+k4X3Y08RdV+kbc1JMOMZ+CdopbxRnixp8QEnEWZ4ns+0wjWbDxKqu5d9jzKooBc/FbT0eQ5KeQfpif/Wz5KuqsIkGvKbcd3iNSutEmFkcgIt9Zf8AcasuR3ExY41IviF3Km8yUHrAbKFELN6f1UkcEIic5uaQhxYSCRl2XHNaN7lUaSsDmxAi4u4kHuWWPKRjm6ZmNCIiJ3uP+na+83c35K70vbnhib+lv+675pnBabo3vNurYBp7z8lKxPK8NDgTludtm3Pmoa4JTW6yqws9FE93afBqpsFxhzbG5N9ZvtPEqZjdZkhkAsLRvsALAdUrG4dUWstTMrOlpZJN/U9RpMdB1EqPj8LZGZgsUyZxcA0Ek7A25J7AFtsMwmrlh/JOGr2y1p8CVreHJ9kbviwhy+DEuJa4FpIc03a4GxBGwg7ivWdANMPpTfo85AqGi4OwStG0j84bx38beeYjo7VMJJhcR+YWv8mklVEM74ZWyMJZJG4OB2OaRxHwV8UpYpcowajHj1EeGrPpFCqNF8ZbWUrJxqJFpG/ZePWHxHIhW66idq0efaadMEIQpIBCEIAQhCAFSaWVUjKcshF5JndA03sGZmuJeeQDTsV2qnFyC8De1ub8VwD+6fEpV8ExdOyu0bweOljysF3EdeQ+s75Dkrh7dSjUh1KWFkiklSE5OTti6V25Z7SDDbOLhsKvdhuE+5okbYqJIJnz9prhnRZpWi32wNn3lnNHMQygi/tk7eNl71pNoq2eN7SLhwIuNouvnvSDRWbD5SJml0V+pM3U08Mx9k8vBYPDp2Z5Zm0kafEqjPGOWYeQWAMriNQtqVrFVgty5nAcCTbxXXxNte4tx1KyRjfPJ7Vg1SDTQH9DH/AFOz3XneC6WQNijjLi0sY1hLmnLdoA1FaiixZjxdjmuH5pB9yo0TuLnoxtGo8W6vclMJB2k9tvftUJlWCnRMFVl1ImdIlNkULpEoSKpkRLkfsUWrfny3A6uwnXt5JMkqhz1ICzR7GLJ3HHvtvVViFbYJmsr7XWRxnSBouG9Y8tnipKJidIq4mN4GslpFgqnR6J072sb2k7gN5VZI+aqkDGAvcdjGf35lepaE6ImnaXP1yPsXAaw3g0Hf2qjx7jLHM4u0XmCYYyJoaxus7XHW49pW2hPRxAKFQ0QjGZ23cEqeUuKyxjRinNt8jZdcqsxrB4qltpG9a1myDVI3sO8cjqVq2NclYpcU1TKxm4u0zPaAGSirHUb+syUF8bxqF2AnMAd9tRHZu1r0wLCzsy5ZvaheJgeQ9cd7S5bljrgEbCLhUhHaqL5Z73u8/MUhCFYxAhCEAIQhACo52E1M3DooQO28t/eFd3VbIPrpObIyO4vB94UokZg1KY1MOjsbqREr2KCyBqTuRcLUsgWyS6iYjg8U7S17Qbix1Ag9o3p/Kuh5Cq16A8q0j9DkbyX0rjGTrs3XH+A7O4hYDEfR1iEJIyCQcWGzvwOt5Er6YEgVHpLj0dOBGSOkeLgbcrdmb5d6xzairZkxwlkkox7nzNU4RNCcsjHsPCRhb4XTDQ9pu24P2mnX5L2iopKaYlxd1jrJJuT23VVV6NRHYWntAWr7VH0Og+mz8mefUmk1TFskLhwkGbz2+au6PTsjVLH+tGf9p+anVOjDPstPYT81XyaMxDa09znK3tEGU9gyr0L+j0up32+synhIMp8Tq81bR4mCLggjiDceKwp0egG534inqfDYojdmYdj3jyuqvPAstHlNlU4kLalnMS0haCWtu9+5jASe+ybkkBFjc9qXQ1roHh0WriPZdycN6lamKEtBkfNlU7DMRrDqhexh+3aNvfm6x8CrjC/Ri42NTL/wCOEe97vgB2r0jBpWVELZYxqO0b2uHrNPerWOC25biSatHOktrplBgmjENO3LEwMG+3rH7xOsrQRRtYNQ1p1sRTjKVWoiyK+7kuOnU+OnTrYVNEEEQpqaNWbo1GkYgKqsps0MrftRSN8WEfFaDB35qeInaY2+5Vs+pjzwjef3TbzsrahGWNreDQFSXcm+KJKFwFdUEAhCEALhKCm3uQCZH2VdWSWLXjnGe+xb5t809USKv6UOJY46njLfg7a0+Kqi5ZwPDmgp1rbLN0OImGUxyagTY33O+X9Fp43ghZExQ41KsktS1VlWcsuZAlIQgYnLWNLnGzQC4k7gBcrxPGa91TUSTO9p3VH2WjU1vh53XqGndVko3NG2Vwi7jrd5AjvXlphXP1uXlRO70jB7ryP7Ii5yN6V07uJTxhSDEtHcdjYINQ7ikOlcU6Y1zo1O4jwyM65SDGpZjXOjTcPDInRI6FTOjXRGm4eGaP0c1mSd1O71ZQXM5PaL+bQfwhemNpQvF6GYwyslG2N7ZBzym5HeNXevcYnhwDhsIBB5HYuno8rcNvoef6rh2ZFJeY02nSxEnkLbtnLGxGgtS029yIlDUpUaRPyOVBj2LiJuVvru2DhxKs3Rah2SYPfkGwuGb7rTmd7rd6soKi6zdG/JD0jvWk6rL7cntO79QU+knWNsUaKN6eBVfTyXU1pREMcQhCkqccmJCn3KNIgK+qKpqsq5qmqrniVTIR6yH6THnb+WYLSN3vaNjxxPFJwPHejIjlOrY1x3cimrujeHsNnA3BCdqKSKs1ttFPvYfych4jgVJBr4JwVIBXnkNfPROyTNdk3X3fddsI5LVYbjUcou0g+8do3K3cii6XCmo5gU5dQVMP6Q6n6yGPg1zz3kAfwlZEWV36Rnf51o4U7P45FmRIuJqreVnr+nJR00ES8iSYkwJl0TrX5N/gcMKT0S506OnUWxSDolzo1wzJPSqbZFIV0aMiQZUkyKVZHA5YL1rRWo6SigdwjDD2s6vwXj5evUfR8+9C2+6SQfvE/Fb2h4m19DjdZV4k/RmnXCUkvTL5bLq0edodc5RpZbKLVV7WgklZLFtKC49HTjM46sw1juHtFT2JRb49jzYRYa3n1W/E8As3hdK6oe6ec2ib1pH+5jfdZOUuBED6RXPMbSb5TrmkPADd/exdr64zWjY3JCz1Ix/E47z/AHzVG77k2LqK0yyZrWaOqxu5rRsCs6J6qKeJW1IxVLF9SOVlEVV0gVnEpRRjyF1CsVApmQJ8pDggIEzFBmiVu9iiyxITZRTQqvqIFoZYFBmp1FE2V0WLysbkeGyx/YlF/B3zumx9Be7MOlpn8WdaPwsdXcE9PSqunpFFijR0LHn8lUwy8NeV/e25Vi2Sob60ZP3XNPxXnU9ImGyzR+pJI37r3AeRU7gWuncE8k7JWQSn6oMdZjjbK5xGwfneSyj+lb60Mo7Y3j3hXg0jrmCwncebg1zh2Ej3pI0zxBv/ADQfvRs+AWpl08ZS3cnU02vnjgoccetlAaq21rx2tK59OZvuO0FaEaf1o29Ge2MfApQ9IVVvEPfEf5lrvBBd2/0b8dblfZR/l/RmjiEfFNPxVgOo37Fqx6Qqj7NP+zP86z+MYkaqUzSZA4gNsxtm6uV1injgl7tv8Gxi1GRv30kvvZC/xZicZiMZ9pN5W8vBaaj04nhjZE1sGVjQwF0ZzWAsLnMqwxxfxcF82eUV7lP80UH09nHyR9LB2Bx7GlaX/iHU7mwd0Z/mXP8A9/WHYIu6L5lZ1hh6v9GrLWZV3Uf5f0Z5r3n1Y5D2McfgvStC6l0dG1hjkzZnuLcjr63G27hZZYabV7vba0fmxsv3XCkVGmNa/U1wYOIALvEi3ktnBijB7lZzNZrJZY7OPXh2bt1TO71Ynd9h7yotTDUWu90cQ4yPssA+vq5PXnlPLO4DwBSWUZcbuuTxOsrb3HONFVw0pP8Amat036KmbZh5F2u/ikx40yIZaOBsX6R/XlPwHiVWQ0SmxUai2CO8vldnkcXOO92s/wBFKgp1KhpFNhpVAI8FOrKnhS4adToYUoNjlMxT4wmYmKS0KxDYpC6hCAXCF1CAQWppzFISSEBDkiUWSBWham3RoCkkplElpFoHQpl8CiiUzMS0Khy4eta6lTL6NQWRjJcO5KFNhvJbp9AmH4dyUEmCkwzko78L5LfuwzkmjhXJVosjAnCuS5/hPJb7/CeS6MJ5KNpZSowIwjl5JxuE8lvRhPJLbhPJTtG8wrMJ5KRHhPJbduFck6zDBwUpFGzGx4VyUqPCuS1zMOHBPNoFairZlY8L5KVHhq0raMJwUoSiCgjoFIZRK7FMlinU0RZUspFIZTKwEKW2JKIsiMgUhkSeDEsBSBDWpYC6hACEIQAhCEAIQhAcKQUIQCSkIQgOJCEKCwkhJcEIUEiSEkhCECOWS2hcQhI5ZdAQhCGdAS2hcQhD7i11dQpRABKaEIUkCkIQgOlAQhAKQhCAEIQgBCE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649" name="Picture 9" descr="http://www.optimapolis.ru/images/hous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87154">
            <a:off x="7103568" y="4955977"/>
            <a:ext cx="1924032" cy="1484784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699792" y="1772816"/>
            <a:ext cx="3168352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00" dirty="0" smtClean="0">
                <a:solidFill>
                  <a:srgbClr val="FF0000"/>
                </a:solidFill>
              </a:rPr>
              <a:t>Имущественное страхование</a:t>
            </a:r>
            <a:endParaRPr lang="ru-RU" sz="21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620688"/>
            <a:ext cx="525658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400" b="1" dirty="0" err="1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lang="ru-RU" sz="24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 имущественного страхования:</a:t>
            </a:r>
            <a:endParaRPr lang="ru-RU" sz="2400" b="1" dirty="0" smtClean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1187624" y="3717032"/>
            <a:ext cx="1847128" cy="216138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имущества юридических лиц;</a:t>
            </a:r>
            <a:endParaRPr lang="ru-RU" dirty="0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5652120" y="3717032"/>
            <a:ext cx="1872208" cy="214371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lvl="0" eaLnBrk="0" hangingPunct="0"/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имущества физических лиц.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987824" y="3429000"/>
            <a:ext cx="648070" cy="947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32040" y="3429000"/>
            <a:ext cx="72008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539552" y="908720"/>
            <a:ext cx="8352928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Видами страхования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имущества юридических лиц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являются: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железнодорожного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наземного транспорта (кроме железнодорожного тран­спорта);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воздушного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водного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грузов и багажа;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от огня и стихийных бедствий;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кредитов;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инвестиций;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финансовых рисков;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судебных расходов, другие виды.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Виды страхования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имущества граждан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автомобилей;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зданий;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домашнего имущества;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домашних животных, другие виды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ltGray">
          <a:xfrm>
            <a:off x="539552" y="2348880"/>
            <a:ext cx="5853113" cy="4248472"/>
          </a:xfrm>
          <a:prstGeom prst="roundRect">
            <a:avLst>
              <a:gd name="adj" fmla="val 16227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127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gray">
          <a:xfrm>
            <a:off x="683568" y="1556792"/>
            <a:ext cx="1440160" cy="100736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solidFill>
                  <a:srgbClr val="FFFFFF"/>
                </a:solidFill>
              </a:rPr>
              <a:t>    </a:t>
            </a:r>
            <a:r>
              <a:rPr lang="ru-RU" sz="2800" b="1" dirty="0" smtClean="0">
                <a:solidFill>
                  <a:srgbClr val="FFFFFF"/>
                </a:solidFill>
              </a:rPr>
              <a:t>2</a:t>
            </a:r>
            <a:r>
              <a:rPr lang="ru-RU" sz="2800" dirty="0" smtClean="0">
                <a:solidFill>
                  <a:srgbClr val="FFFFFF"/>
                </a:solidFill>
              </a:rPr>
              <a:t>.</a:t>
            </a:r>
            <a:endParaRPr lang="ru-RU" sz="2800" dirty="0">
              <a:solidFill>
                <a:srgbClr val="FFFFFF"/>
              </a:solidFill>
            </a:endParaRPr>
          </a:p>
        </p:txBody>
      </p:sp>
      <p:pic>
        <p:nvPicPr>
          <p:cNvPr id="6" name="Picture 2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1689100" cy="244475"/>
          </a:xfrm>
          <a:prstGeom prst="rect">
            <a:avLst/>
          </a:prstGeom>
          <a:noFill/>
        </p:spPr>
      </p:pic>
      <p:sp>
        <p:nvSpPr>
          <p:cNvPr id="125953" name="Rectangle 1"/>
          <p:cNvSpPr>
            <a:spLocks noChangeArrowheads="1"/>
          </p:cNvSpPr>
          <p:nvPr/>
        </p:nvSpPr>
        <p:spPr bwMode="auto">
          <a:xfrm>
            <a:off x="827584" y="3225026"/>
            <a:ext cx="5544616" cy="272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Личное страхование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это отрасль страхования, где в качестве объектов страхования выступают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жизнь, здоровье и трудоспособность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человека.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100" dirty="0" smtClean="0">
              <a:solidFill>
                <a:srgbClr val="000000"/>
              </a:solidFill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Сочетает рисковую и сберегательную функции.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pic>
        <p:nvPicPr>
          <p:cNvPr id="125955" name="Picture 3" descr="https://encrypted-tbn3.gstatic.com/images?q=tbn:ANd9GcTxnWvvlk3vkAhaN6vBPJ7u351cQiAkdcCdlFHShtwdEFwyWGhhdq34YD8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16866">
            <a:off x="5284089" y="808701"/>
            <a:ext cx="3528392" cy="264289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836712"/>
            <a:ext cx="4824536" cy="8002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300" b="1" dirty="0" err="1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lang="ru-RU" sz="23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 личного </a:t>
            </a:r>
            <a:r>
              <a:rPr lang="ru-RU" sz="23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страхования:</a:t>
            </a:r>
            <a:endParaRPr lang="ru-RU" sz="2300" b="1" dirty="0" smtClean="0">
              <a:latin typeface="Century Gothic" pitchFamily="34" charset="0"/>
              <a:cs typeface="Arial" pitchFamily="34" charset="0"/>
            </a:endParaRP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755576" y="3501008"/>
            <a:ext cx="4051300" cy="914400"/>
            <a:chOff x="2728" y="983"/>
            <a:chExt cx="2552" cy="576"/>
          </a:xfrm>
        </p:grpSpPr>
        <p:sp>
          <p:nvSpPr>
            <p:cNvPr id="7" name="Rectangle 27"/>
            <p:cNvSpPr>
              <a:spLocks noChangeArrowheads="1"/>
            </p:cNvSpPr>
            <p:nvPr/>
          </p:nvSpPr>
          <p:spPr bwMode="ltGray">
            <a:xfrm>
              <a:off x="2728" y="98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28"/>
            <p:cNvSpPr>
              <a:spLocks noChangeArrowheads="1"/>
            </p:cNvSpPr>
            <p:nvPr/>
          </p:nvSpPr>
          <p:spPr bwMode="ltGray">
            <a:xfrm>
              <a:off x="2741" y="989"/>
              <a:ext cx="2530" cy="26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29"/>
            <p:cNvSpPr>
              <a:spLocks noChangeArrowheads="1"/>
            </p:cNvSpPr>
            <p:nvPr/>
          </p:nvSpPr>
          <p:spPr bwMode="ltGray">
            <a:xfrm>
              <a:off x="2736" y="123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61176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755576" y="1916832"/>
            <a:ext cx="4051300" cy="914400"/>
            <a:chOff x="2736" y="1803"/>
            <a:chExt cx="2552" cy="576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gray">
            <a:xfrm>
              <a:off x="2736" y="180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gray">
            <a:xfrm>
              <a:off x="2743" y="1809"/>
              <a:ext cx="2536" cy="26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gray">
            <a:xfrm>
              <a:off x="2744" y="205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61176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827584" y="5013176"/>
            <a:ext cx="4051300" cy="914400"/>
            <a:chOff x="2728" y="2640"/>
            <a:chExt cx="2552" cy="576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gray">
            <a:xfrm>
              <a:off x="2728" y="2640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gray">
            <a:xfrm>
              <a:off x="2742" y="2646"/>
              <a:ext cx="2529" cy="26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gray">
            <a:xfrm>
              <a:off x="2736" y="2896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61176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899592" y="1988840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страхование 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 несчастных случаев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99592" y="3717032"/>
            <a:ext cx="38141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медицинское 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</a:t>
            </a:r>
            <a:endParaRPr lang="ru-RU" sz="2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331640" y="5229200"/>
            <a:ext cx="2997680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страхование </a:t>
            </a:r>
            <a:r>
              <a:rPr lang="ru-RU" sz="23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жизни</a:t>
            </a:r>
            <a:endParaRPr lang="ru-RU" sz="23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932040" y="1700808"/>
            <a:ext cx="3923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индивидуальное страхование, коллективное страхование, страхование пассажиров, страхование детей, </a:t>
            </a:r>
            <a:endParaRPr lang="ru-RU" dirty="0" smtClean="0"/>
          </a:p>
          <a:p>
            <a:r>
              <a:rPr lang="ru-RU" dirty="0" smtClean="0"/>
              <a:t>страхование </a:t>
            </a:r>
            <a:r>
              <a:rPr lang="ru-RU" dirty="0" smtClean="0"/>
              <a:t>туристов и др. виды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039544" y="3501008"/>
            <a:ext cx="410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страхование здоровья в случае болезни, непосредственное страхование здоровья и др. виды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111552" y="4869160"/>
            <a:ext cx="40324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смешанное страхование жизни, страхование детей, страхование пенсий, свадебное страхование, пожизненное страхование </a:t>
            </a:r>
            <a:r>
              <a:rPr lang="ru-RU" dirty="0" smtClean="0"/>
              <a:t>и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другие </a:t>
            </a:r>
            <a:r>
              <a:rPr lang="ru-RU" dirty="0" smtClean="0"/>
              <a:t>виды.</a:t>
            </a:r>
            <a:endParaRPr lang="ru-RU" dirty="0"/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gray">
          <a:xfrm rot="16200000">
            <a:off x="4534694" y="2242170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AutoShape 3"/>
          <p:cNvSpPr>
            <a:spLocks noChangeArrowheads="1"/>
          </p:cNvSpPr>
          <p:nvPr/>
        </p:nvSpPr>
        <p:spPr bwMode="gray">
          <a:xfrm rot="16200000">
            <a:off x="4534694" y="3826346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AutoShape 3"/>
          <p:cNvSpPr>
            <a:spLocks noChangeArrowheads="1"/>
          </p:cNvSpPr>
          <p:nvPr/>
        </p:nvSpPr>
        <p:spPr bwMode="gray">
          <a:xfrm rot="16200000">
            <a:off x="4534694" y="5338514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Выгнутая влево стрелка 30"/>
          <p:cNvSpPr/>
          <p:nvPr/>
        </p:nvSpPr>
        <p:spPr bwMode="auto">
          <a:xfrm rot="945384">
            <a:off x="164454" y="149848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Выгнутая влево стрелка 31"/>
          <p:cNvSpPr/>
          <p:nvPr/>
        </p:nvSpPr>
        <p:spPr bwMode="auto">
          <a:xfrm rot="945384">
            <a:off x="343965" y="293864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Выгнутая влево стрелка 32"/>
          <p:cNvSpPr/>
          <p:nvPr/>
        </p:nvSpPr>
        <p:spPr bwMode="auto">
          <a:xfrm rot="945384">
            <a:off x="415974" y="4450810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2699792" y="2276872"/>
            <a:ext cx="6285161" cy="4319736"/>
          </a:xfrm>
          <a:prstGeom prst="roundRect">
            <a:avLst>
              <a:gd name="adj" fmla="val 2201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ltGray">
          <a:xfrm>
            <a:off x="6948264" y="1700808"/>
            <a:ext cx="1440160" cy="923379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F8F8F8"/>
                </a:solidFill>
              </a:rPr>
              <a:t>3.</a:t>
            </a:r>
            <a:endParaRPr lang="en-US" sz="2800" b="1" dirty="0">
              <a:solidFill>
                <a:srgbClr val="F8F8F8"/>
              </a:solidFill>
            </a:endParaRPr>
          </a:p>
        </p:txBody>
      </p:sp>
      <p:pic>
        <p:nvPicPr>
          <p:cNvPr id="6" name="Picture 2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700808"/>
            <a:ext cx="1689100" cy="244475"/>
          </a:xfrm>
          <a:prstGeom prst="rect">
            <a:avLst/>
          </a:prstGeom>
          <a:noFill/>
        </p:spPr>
      </p:pic>
      <p:sp>
        <p:nvSpPr>
          <p:cNvPr id="126977" name="Rectangle 1"/>
          <p:cNvSpPr>
            <a:spLocks noChangeArrowheads="1"/>
          </p:cNvSpPr>
          <p:nvPr/>
        </p:nvSpPr>
        <p:spPr bwMode="auto">
          <a:xfrm>
            <a:off x="2987824" y="2636912"/>
            <a:ext cx="576064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Страхование ответственности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– объектом выступает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ответственность перед третьими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(физическими и юридическими) лицами, которым может быть причинен ущерб (вред) вследствие какого-либо действия или бездействия страхователя. Через страхование ответственности реализуется страховая защита экономических интересов возможных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причинителей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вреда, которые в данном страховом случае находят свое конкретное денежное выражение.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26979" name="AutoShape 3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981" name="AutoShape 5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983" name="AutoShape 7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6985" name="Picture 9" descr="http://profikonsalt.ru/img/gara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3203848" cy="291194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576TGp_report_light">
  <a:themeElements>
    <a:clrScheme name="Default Design 1">
      <a:dk1>
        <a:srgbClr val="000000"/>
      </a:dk1>
      <a:lt1>
        <a:srgbClr val="B4E3EE"/>
      </a:lt1>
      <a:dk2>
        <a:srgbClr val="189180"/>
      </a:dk2>
      <a:lt2>
        <a:srgbClr val="808080"/>
      </a:lt2>
      <a:accent1>
        <a:srgbClr val="FF7F00"/>
      </a:accent1>
      <a:accent2>
        <a:srgbClr val="B3DC27"/>
      </a:accent2>
      <a:accent3>
        <a:srgbClr val="D6EFF5"/>
      </a:accent3>
      <a:accent4>
        <a:srgbClr val="000000"/>
      </a:accent4>
      <a:accent5>
        <a:srgbClr val="FFC0AA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576TGp_report_light</Template>
  <TotalTime>279</TotalTime>
  <Words>1193</Words>
  <Application>Microsoft Office PowerPoint</Application>
  <PresentationFormat>Экран (4:3)</PresentationFormat>
  <Paragraphs>151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576TGp_report_light</vt:lpstr>
      <vt:lpstr>Классификация  страхования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На 2013 год  в РК</vt:lpstr>
      <vt:lpstr>Слайд 23</vt:lpstr>
      <vt:lpstr>Спасибо за внимание!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Производственная мощность предприятия</dc:title>
  <dc:creator>Judi</dc:creator>
  <cp:lastModifiedBy>Judi</cp:lastModifiedBy>
  <cp:revision>31</cp:revision>
  <dcterms:created xsi:type="dcterms:W3CDTF">2013-03-19T18:41:53Z</dcterms:created>
  <dcterms:modified xsi:type="dcterms:W3CDTF">2014-09-14T19:49:07Z</dcterms:modified>
</cp:coreProperties>
</file>